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4"/>
  </p:notesMasterIdLst>
  <p:handoutMasterIdLst>
    <p:handoutMasterId r:id="rId15"/>
  </p:handoutMasterIdLst>
  <p:sldIdLst>
    <p:sldId id="256" r:id="rId2"/>
    <p:sldId id="286" r:id="rId3"/>
    <p:sldId id="296" r:id="rId4"/>
    <p:sldId id="260" r:id="rId5"/>
    <p:sldId id="295" r:id="rId6"/>
    <p:sldId id="302" r:id="rId7"/>
    <p:sldId id="300" r:id="rId8"/>
    <p:sldId id="303" r:id="rId9"/>
    <p:sldId id="294" r:id="rId10"/>
    <p:sldId id="298" r:id="rId11"/>
    <p:sldId id="299" r:id="rId12"/>
    <p:sldId id="285" r:id="rId13"/>
  </p:sldIdLst>
  <p:sldSz cx="12192000" cy="6858000"/>
  <p:notesSz cx="6858000" cy="9144000"/>
  <p:embeddedFontLst>
    <p:embeddedFont>
      <p:font typeface="SimHei" panose="02010609060101010101" pitchFamily="49" charset="-122"/>
      <p:regular r:id="rId16"/>
    </p:embeddedFont>
    <p:embeddedFont>
      <p:font typeface="HarmonyOS Sans SC Black" pitchFamily="2" charset="-122"/>
      <p:bold r:id="rId17"/>
    </p:embeddedFont>
    <p:embeddedFont>
      <p:font typeface="HarmonyOS Sans SC Medium" pitchFamily="2" charset="-122"/>
      <p:regular r:id="rId18"/>
    </p:embeddedFont>
    <p:embeddedFont>
      <p:font typeface="等线" panose="02010600030101010101" pitchFamily="2" charset="-122"/>
      <p:regular r:id="rId19"/>
      <p:bold r:id="rId20"/>
    </p:embeddedFont>
    <p:embeddedFont>
      <p:font typeface="PingFang SC" panose="020B0400000000000000" pitchFamily="34" charset="-122"/>
      <p:regular r:id="rId21"/>
      <p:bold r:id="rId22"/>
    </p:embeddedFont>
    <p:embeddedFont>
      <p:font typeface="PINGFANG SC SEMIBOLD" panose="020B0400000000000000" pitchFamily="34" charset="-122"/>
      <p:regular r:id="rId23"/>
      <p:bold r:id="rId24"/>
    </p:embeddedFont>
  </p:embeddedFontLst>
  <p:defaultTextStyle>
    <a:defPPr>
      <a:defRPr lang="en-US"/>
    </a:defPPr>
    <a:lvl1pPr marL="0" algn="l" defTabSz="914355" rtl="0" eaLnBrk="1" latinLnBrk="0" hangingPunct="1">
      <a:defRPr sz="1800" kern="1200">
        <a:solidFill>
          <a:schemeClr val="tx1"/>
        </a:solidFill>
        <a:latin typeface="+mn-lt"/>
        <a:ea typeface="+mn-ea"/>
        <a:cs typeface="+mn-cs"/>
      </a:defRPr>
    </a:lvl1pPr>
    <a:lvl2pPr marL="457177"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3"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7" algn="l" defTabSz="914355"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7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847" autoAdjust="0"/>
    <p:restoredTop sz="94626"/>
  </p:normalViewPr>
  <p:slideViewPr>
    <p:cSldViewPr snapToGrid="0" showGuides="1">
      <p:cViewPr varScale="1">
        <p:scale>
          <a:sx n="104" d="100"/>
          <a:sy n="104" d="100"/>
        </p:scale>
        <p:origin x="240" y="560"/>
      </p:cViewPr>
      <p:guideLst/>
    </p:cSldViewPr>
  </p:slideViewPr>
  <p:notesTextViewPr>
    <p:cViewPr>
      <p:scale>
        <a:sx n="1" d="1"/>
        <a:sy n="1" d="1"/>
      </p:scale>
      <p:origin x="0" y="0"/>
    </p:cViewPr>
  </p:notesTextViewPr>
  <p:notesViewPr>
    <p:cSldViewPr snapToGrid="0">
      <p:cViewPr varScale="1">
        <p:scale>
          <a:sx n="84" d="100"/>
          <a:sy n="84" d="100"/>
        </p:scale>
        <p:origin x="3912"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handoutMaster" Target="handoutMasters/handout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28721445-E123-3559-76EC-DABDB4B17C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10D8815C-27AC-CADE-891F-B2CAAE754A1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A80A50C-A08D-4685-BF89-D476B514DCB4}" type="datetimeFigureOut">
              <a:rPr lang="zh-CN" altLang="en-US" smtClean="0"/>
              <a:t>2025/12/11</a:t>
            </a:fld>
            <a:endParaRPr lang="zh-CN" altLang="en-US"/>
          </a:p>
        </p:txBody>
      </p:sp>
      <p:sp>
        <p:nvSpPr>
          <p:cNvPr id="4" name="页脚占位符 3">
            <a:extLst>
              <a:ext uri="{FF2B5EF4-FFF2-40B4-BE49-F238E27FC236}">
                <a16:creationId xmlns:a16="http://schemas.microsoft.com/office/drawing/2014/main" id="{45210BD6-AAC2-8DA3-A866-8DEE86245A4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54BBC8-AA09-3DB0-8C57-776579661D8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110811-7416-4802-BE47-D7F3A435EAD2}" type="slidenum">
              <a:rPr lang="zh-CN" altLang="en-US" smtClean="0"/>
              <a:t>‹#›</a:t>
            </a:fld>
            <a:endParaRPr lang="zh-CN" altLang="en-US"/>
          </a:p>
        </p:txBody>
      </p:sp>
    </p:spTree>
    <p:extLst>
      <p:ext uri="{BB962C8B-B14F-4D97-AF65-F5344CB8AC3E}">
        <p14:creationId xmlns:p14="http://schemas.microsoft.com/office/powerpoint/2010/main" val="436692812"/>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F1D754-A891-4217-BDD2-F465E2669A7E}" type="datetimeFigureOut">
              <a:rPr lang="zh-CN" altLang="en-US" smtClean="0"/>
              <a:t>2025/12/11</a:t>
            </a:fld>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DAB4A6-477B-49FC-9707-0B8F954AA7A1}" type="slidenum">
              <a:rPr lang="zh-CN" altLang="en-US" smtClean="0"/>
              <a:t>‹#›</a:t>
            </a:fld>
            <a:endParaRPr lang="zh-CN" altLang="en-US"/>
          </a:p>
        </p:txBody>
      </p:sp>
    </p:spTree>
    <p:extLst>
      <p:ext uri="{BB962C8B-B14F-4D97-AF65-F5344CB8AC3E}">
        <p14:creationId xmlns:p14="http://schemas.microsoft.com/office/powerpoint/2010/main" val="1883062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1127553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yout 09">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1D3D97ED-8CCE-DB52-7A75-D114FB7E3E46}"/>
              </a:ext>
            </a:extLst>
          </p:cNvPr>
          <p:cNvSpPr>
            <a:spLocks noGrp="1"/>
          </p:cNvSpPr>
          <p:nvPr>
            <p:ph type="pic" sz="quarter" idx="14" hasCustomPrompt="1"/>
          </p:nvPr>
        </p:nvSpPr>
        <p:spPr>
          <a:xfrm>
            <a:off x="4229574" y="4630393"/>
            <a:ext cx="3114450" cy="150370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067363A6-BA50-CBF3-B603-293D5C0082EF}"/>
              </a:ext>
            </a:extLst>
          </p:cNvPr>
          <p:cNvSpPr>
            <a:spLocks noGrp="1"/>
          </p:cNvSpPr>
          <p:nvPr>
            <p:ph type="pic" sz="quarter" idx="15" hasCustomPrompt="1"/>
          </p:nvPr>
        </p:nvSpPr>
        <p:spPr>
          <a:xfrm>
            <a:off x="7805963" y="2874611"/>
            <a:ext cx="3114450" cy="325948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79507027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yout 10">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19FDA64A-FA64-AB9F-3952-12D110C2396E}"/>
              </a:ext>
            </a:extLst>
          </p:cNvPr>
          <p:cNvSpPr>
            <a:spLocks noGrp="1"/>
          </p:cNvSpPr>
          <p:nvPr>
            <p:ph type="pic" sz="quarter" idx="14" hasCustomPrompt="1"/>
          </p:nvPr>
        </p:nvSpPr>
        <p:spPr>
          <a:xfrm>
            <a:off x="1266590" y="3784601"/>
            <a:ext cx="6340709" cy="194310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0708344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yout 11">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DEEDFF2A-5AFD-8E89-24E8-C529E73E86A1}"/>
              </a:ext>
            </a:extLst>
          </p:cNvPr>
          <p:cNvSpPr>
            <a:spLocks noGrp="1"/>
          </p:cNvSpPr>
          <p:nvPr>
            <p:ph type="pic" sz="quarter" idx="14" hasCustomPrompt="1"/>
          </p:nvPr>
        </p:nvSpPr>
        <p:spPr>
          <a:xfrm>
            <a:off x="3452808" y="1985549"/>
            <a:ext cx="2247905" cy="166242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5" name="Picture Placeholder 5">
            <a:extLst>
              <a:ext uri="{FF2B5EF4-FFF2-40B4-BE49-F238E27FC236}">
                <a16:creationId xmlns:a16="http://schemas.microsoft.com/office/drawing/2014/main" id="{A8A06463-C0B5-1AA0-9057-B80990D3466F}"/>
              </a:ext>
            </a:extLst>
          </p:cNvPr>
          <p:cNvSpPr>
            <a:spLocks noGrp="1"/>
          </p:cNvSpPr>
          <p:nvPr>
            <p:ph type="pic" sz="quarter" idx="15" hasCustomPrompt="1"/>
          </p:nvPr>
        </p:nvSpPr>
        <p:spPr>
          <a:xfrm>
            <a:off x="6077332" y="1985549"/>
            <a:ext cx="4102098" cy="166242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10107343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yout 1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20220E71-3321-D218-CFE4-84F3251F0C7D}"/>
              </a:ext>
            </a:extLst>
          </p:cNvPr>
          <p:cNvSpPr>
            <a:spLocks noGrp="1"/>
          </p:cNvSpPr>
          <p:nvPr>
            <p:ph type="pic" sz="quarter" idx="14" hasCustomPrompt="1"/>
          </p:nvPr>
        </p:nvSpPr>
        <p:spPr>
          <a:xfrm>
            <a:off x="1269655" y="2834821"/>
            <a:ext cx="2247905" cy="195787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1C4E01EB-2A70-3417-D4E6-12DC20556FEC}"/>
              </a:ext>
            </a:extLst>
          </p:cNvPr>
          <p:cNvSpPr>
            <a:spLocks noGrp="1"/>
          </p:cNvSpPr>
          <p:nvPr>
            <p:ph type="pic" sz="quarter" idx="15" hasCustomPrompt="1"/>
          </p:nvPr>
        </p:nvSpPr>
        <p:spPr>
          <a:xfrm>
            <a:off x="3931516" y="2834821"/>
            <a:ext cx="4102098" cy="195787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42081906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yout 13">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F65E123A-2A86-F180-DC50-B6FEF1BD62FF}"/>
              </a:ext>
            </a:extLst>
          </p:cNvPr>
          <p:cNvSpPr>
            <a:spLocks noGrp="1"/>
          </p:cNvSpPr>
          <p:nvPr>
            <p:ph type="pic" sz="quarter" idx="15" hasCustomPrompt="1"/>
          </p:nvPr>
        </p:nvSpPr>
        <p:spPr>
          <a:xfrm>
            <a:off x="1278899" y="1338828"/>
            <a:ext cx="3635100" cy="226434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57089259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yout 14">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5C4FDEC-4AD1-059E-12C2-44A3C975EAC5}"/>
              </a:ext>
            </a:extLst>
          </p:cNvPr>
          <p:cNvSpPr>
            <a:spLocks noGrp="1"/>
          </p:cNvSpPr>
          <p:nvPr>
            <p:ph type="pic" sz="quarter" idx="15" hasCustomPrompt="1"/>
          </p:nvPr>
        </p:nvSpPr>
        <p:spPr>
          <a:xfrm>
            <a:off x="6198428" y="1966481"/>
            <a:ext cx="1977347" cy="1926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BDF391F5-46D0-6D85-623C-C9030FEA66FC}"/>
              </a:ext>
            </a:extLst>
          </p:cNvPr>
          <p:cNvSpPr>
            <a:spLocks noGrp="1"/>
          </p:cNvSpPr>
          <p:nvPr>
            <p:ph type="pic" sz="quarter" idx="16" hasCustomPrompt="1"/>
          </p:nvPr>
        </p:nvSpPr>
        <p:spPr>
          <a:xfrm>
            <a:off x="8377011" y="1966481"/>
            <a:ext cx="2543403" cy="3895252"/>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6158197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yout 15">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6D18CED5-97CE-869A-DB88-C82554CB97FB}"/>
              </a:ext>
            </a:extLst>
          </p:cNvPr>
          <p:cNvSpPr>
            <a:spLocks noGrp="1"/>
          </p:cNvSpPr>
          <p:nvPr>
            <p:ph type="pic" sz="quarter" idx="16" hasCustomPrompt="1"/>
          </p:nvPr>
        </p:nvSpPr>
        <p:spPr>
          <a:xfrm>
            <a:off x="1235075" y="1481375"/>
            <a:ext cx="4764977" cy="188913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0917203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ayout 16">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2F58D116-53E3-0C06-886B-17B7F2195388}"/>
              </a:ext>
            </a:extLst>
          </p:cNvPr>
          <p:cNvSpPr>
            <a:spLocks noGrp="1"/>
          </p:cNvSpPr>
          <p:nvPr>
            <p:ph type="pic" sz="quarter" idx="16" hasCustomPrompt="1"/>
          </p:nvPr>
        </p:nvSpPr>
        <p:spPr>
          <a:xfrm>
            <a:off x="947740" y="0"/>
            <a:ext cx="3935413" cy="685800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94826259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ayout 17">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526ED35D-600C-C5EB-1BA7-6179A80CC728}"/>
              </a:ext>
            </a:extLst>
          </p:cNvPr>
          <p:cNvSpPr>
            <a:spLocks noGrp="1"/>
          </p:cNvSpPr>
          <p:nvPr>
            <p:ph type="pic" sz="quarter" idx="16" hasCustomPrompt="1"/>
          </p:nvPr>
        </p:nvSpPr>
        <p:spPr>
          <a:xfrm>
            <a:off x="1256976" y="1447801"/>
            <a:ext cx="1967706" cy="160903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5" name="Picture Placeholder 5">
            <a:extLst>
              <a:ext uri="{FF2B5EF4-FFF2-40B4-BE49-F238E27FC236}">
                <a16:creationId xmlns:a16="http://schemas.microsoft.com/office/drawing/2014/main" id="{B4496A94-DEA7-1A88-268E-560583FACE04}"/>
              </a:ext>
            </a:extLst>
          </p:cNvPr>
          <p:cNvSpPr>
            <a:spLocks noGrp="1"/>
          </p:cNvSpPr>
          <p:nvPr>
            <p:ph type="pic" sz="quarter" idx="17" hasCustomPrompt="1"/>
          </p:nvPr>
        </p:nvSpPr>
        <p:spPr>
          <a:xfrm>
            <a:off x="9357156" y="4523321"/>
            <a:ext cx="1563257" cy="131766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0716395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ayout 18">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6FC58260-56AD-C4E6-48C0-3C7D6943DBB7}"/>
              </a:ext>
            </a:extLst>
          </p:cNvPr>
          <p:cNvSpPr>
            <a:spLocks noGrp="1"/>
          </p:cNvSpPr>
          <p:nvPr>
            <p:ph type="pic" sz="quarter" idx="16" hasCustomPrompt="1"/>
          </p:nvPr>
        </p:nvSpPr>
        <p:spPr>
          <a:xfrm>
            <a:off x="715618" y="584200"/>
            <a:ext cx="3905593" cy="568960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6" name="Picture Placeholder 5">
            <a:extLst>
              <a:ext uri="{FF2B5EF4-FFF2-40B4-BE49-F238E27FC236}">
                <a16:creationId xmlns:a16="http://schemas.microsoft.com/office/drawing/2014/main" id="{9016FFBD-B9B6-4DA5-50F2-51CA1165A8F1}"/>
              </a:ext>
            </a:extLst>
          </p:cNvPr>
          <p:cNvSpPr>
            <a:spLocks noGrp="1"/>
          </p:cNvSpPr>
          <p:nvPr>
            <p:ph type="pic" sz="quarter" idx="17" hasCustomPrompt="1"/>
          </p:nvPr>
        </p:nvSpPr>
        <p:spPr>
          <a:xfrm>
            <a:off x="5606926" y="4986626"/>
            <a:ext cx="1541234" cy="1277454"/>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79342263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ayout 01">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FDACFB49-38EA-1A86-0FD7-371CDE16EE95}"/>
              </a:ext>
            </a:extLst>
          </p:cNvPr>
          <p:cNvSpPr>
            <a:spLocks noGrp="1"/>
          </p:cNvSpPr>
          <p:nvPr>
            <p:ph type="pic" sz="quarter" idx="10" hasCustomPrompt="1"/>
          </p:nvPr>
        </p:nvSpPr>
        <p:spPr>
          <a:xfrm>
            <a:off x="7405688" y="2363789"/>
            <a:ext cx="3514725" cy="213042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843069451"/>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Layout 19">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AC467886-AC2E-36B4-4EAE-0C0466BC0C72}"/>
              </a:ext>
            </a:extLst>
          </p:cNvPr>
          <p:cNvSpPr>
            <a:spLocks noGrp="1"/>
          </p:cNvSpPr>
          <p:nvPr>
            <p:ph type="pic" sz="quarter" idx="16" hasCustomPrompt="1"/>
          </p:nvPr>
        </p:nvSpPr>
        <p:spPr>
          <a:xfrm>
            <a:off x="1298574"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3" name="Picture Placeholder 5">
            <a:extLst>
              <a:ext uri="{FF2B5EF4-FFF2-40B4-BE49-F238E27FC236}">
                <a16:creationId xmlns:a16="http://schemas.microsoft.com/office/drawing/2014/main" id="{A063EB52-448B-C5B8-4FA4-903B04D0FBED}"/>
              </a:ext>
            </a:extLst>
          </p:cNvPr>
          <p:cNvSpPr>
            <a:spLocks noGrp="1"/>
          </p:cNvSpPr>
          <p:nvPr>
            <p:ph type="pic" sz="quarter" idx="17" hasCustomPrompt="1"/>
          </p:nvPr>
        </p:nvSpPr>
        <p:spPr>
          <a:xfrm>
            <a:off x="3764994"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4" name="Picture Placeholder 5">
            <a:extLst>
              <a:ext uri="{FF2B5EF4-FFF2-40B4-BE49-F238E27FC236}">
                <a16:creationId xmlns:a16="http://schemas.microsoft.com/office/drawing/2014/main" id="{74DDD26C-3A05-2EC6-D24F-376BE0404F69}"/>
              </a:ext>
            </a:extLst>
          </p:cNvPr>
          <p:cNvSpPr>
            <a:spLocks noGrp="1"/>
          </p:cNvSpPr>
          <p:nvPr>
            <p:ph type="pic" sz="quarter" idx="18" hasCustomPrompt="1"/>
          </p:nvPr>
        </p:nvSpPr>
        <p:spPr>
          <a:xfrm>
            <a:off x="6286774"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5" name="Picture Placeholder 5">
            <a:extLst>
              <a:ext uri="{FF2B5EF4-FFF2-40B4-BE49-F238E27FC236}">
                <a16:creationId xmlns:a16="http://schemas.microsoft.com/office/drawing/2014/main" id="{0BB8088C-3048-5DE6-2E7D-AC65125C644C}"/>
              </a:ext>
            </a:extLst>
          </p:cNvPr>
          <p:cNvSpPr>
            <a:spLocks noGrp="1"/>
          </p:cNvSpPr>
          <p:nvPr>
            <p:ph type="pic" sz="quarter" idx="19" hasCustomPrompt="1"/>
          </p:nvPr>
        </p:nvSpPr>
        <p:spPr>
          <a:xfrm>
            <a:off x="8691689" y="1853256"/>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41894153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ayout 21">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202417F7-C901-081B-2FBF-6B0E6F8CF245}"/>
              </a:ext>
            </a:extLst>
          </p:cNvPr>
          <p:cNvSpPr>
            <a:spLocks noGrp="1"/>
          </p:cNvSpPr>
          <p:nvPr>
            <p:ph type="pic" sz="quarter" idx="16" hasCustomPrompt="1"/>
          </p:nvPr>
        </p:nvSpPr>
        <p:spPr>
          <a:xfrm>
            <a:off x="3672069" y="2374029"/>
            <a:ext cx="2010002"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9" name="Picture Placeholder 5">
            <a:extLst>
              <a:ext uri="{FF2B5EF4-FFF2-40B4-BE49-F238E27FC236}">
                <a16:creationId xmlns:a16="http://schemas.microsoft.com/office/drawing/2014/main" id="{45A04E07-07AA-7565-8A17-C515376D36A5}"/>
              </a:ext>
            </a:extLst>
          </p:cNvPr>
          <p:cNvSpPr>
            <a:spLocks noGrp="1"/>
          </p:cNvSpPr>
          <p:nvPr>
            <p:ph type="pic" sz="quarter" idx="17" hasCustomPrompt="1"/>
          </p:nvPr>
        </p:nvSpPr>
        <p:spPr>
          <a:xfrm>
            <a:off x="5923369" y="2374029"/>
            <a:ext cx="2741385"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0" name="Picture Placeholder 5">
            <a:extLst>
              <a:ext uri="{FF2B5EF4-FFF2-40B4-BE49-F238E27FC236}">
                <a16:creationId xmlns:a16="http://schemas.microsoft.com/office/drawing/2014/main" id="{2ABFF670-A467-A35D-0AAF-EBF702EF0C97}"/>
              </a:ext>
            </a:extLst>
          </p:cNvPr>
          <p:cNvSpPr>
            <a:spLocks noGrp="1"/>
          </p:cNvSpPr>
          <p:nvPr>
            <p:ph type="pic" sz="quarter" idx="18" hasCustomPrompt="1"/>
          </p:nvPr>
        </p:nvSpPr>
        <p:spPr>
          <a:xfrm>
            <a:off x="8906050" y="2374029"/>
            <a:ext cx="2010002"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87083609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ayout 22">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2BEBFB4A-D1ED-B6B2-8C2F-2194C1431459}"/>
              </a:ext>
            </a:extLst>
          </p:cNvPr>
          <p:cNvSpPr>
            <a:spLocks noGrp="1"/>
          </p:cNvSpPr>
          <p:nvPr>
            <p:ph type="pic" sz="quarter" idx="16" hasCustomPrompt="1"/>
          </p:nvPr>
        </p:nvSpPr>
        <p:spPr>
          <a:xfrm>
            <a:off x="8153400" y="1861457"/>
            <a:ext cx="2767013" cy="157949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575094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ayout 23">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489B57E1-269F-4F7A-27BD-D24CCAA1E880}"/>
              </a:ext>
            </a:extLst>
          </p:cNvPr>
          <p:cNvSpPr>
            <a:spLocks noGrp="1"/>
          </p:cNvSpPr>
          <p:nvPr>
            <p:ph type="pic" sz="quarter" idx="16" hasCustomPrompt="1"/>
          </p:nvPr>
        </p:nvSpPr>
        <p:spPr>
          <a:xfrm>
            <a:off x="8153400" y="1665514"/>
            <a:ext cx="2767013" cy="383177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5" name="Picture Placeholder 5">
            <a:extLst>
              <a:ext uri="{FF2B5EF4-FFF2-40B4-BE49-F238E27FC236}">
                <a16:creationId xmlns:a16="http://schemas.microsoft.com/office/drawing/2014/main" id="{EBC9AC29-1E82-8288-924A-C02C13637CCC}"/>
              </a:ext>
            </a:extLst>
          </p:cNvPr>
          <p:cNvSpPr>
            <a:spLocks noGrp="1"/>
          </p:cNvSpPr>
          <p:nvPr>
            <p:ph type="pic" sz="quarter" idx="17" hasCustomPrompt="1"/>
          </p:nvPr>
        </p:nvSpPr>
        <p:spPr>
          <a:xfrm>
            <a:off x="6096001" y="1665513"/>
            <a:ext cx="1831922" cy="176348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8109637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Layout 24">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8391FE5-2320-E54D-2466-2DA9722FEF71}"/>
              </a:ext>
            </a:extLst>
          </p:cNvPr>
          <p:cNvSpPr>
            <a:spLocks noGrp="1"/>
          </p:cNvSpPr>
          <p:nvPr>
            <p:ph type="pic" sz="quarter" idx="16" hasCustomPrompt="1"/>
          </p:nvPr>
        </p:nvSpPr>
        <p:spPr>
          <a:xfrm>
            <a:off x="7667398" y="4091195"/>
            <a:ext cx="3240505" cy="169404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2C422FD7-7D20-6127-2B9A-B97B82B35AE1}"/>
              </a:ext>
            </a:extLst>
          </p:cNvPr>
          <p:cNvSpPr>
            <a:spLocks noGrp="1"/>
          </p:cNvSpPr>
          <p:nvPr>
            <p:ph type="pic" sz="quarter" idx="17" hasCustomPrompt="1"/>
          </p:nvPr>
        </p:nvSpPr>
        <p:spPr>
          <a:xfrm>
            <a:off x="1757587" y="1665513"/>
            <a:ext cx="3240505" cy="290437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8136462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yout 25">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EE5A1094-28B9-D49F-51D9-0B37DCEE9F77}"/>
              </a:ext>
            </a:extLst>
          </p:cNvPr>
          <p:cNvSpPr>
            <a:spLocks noGrp="1"/>
          </p:cNvSpPr>
          <p:nvPr>
            <p:ph type="pic" sz="quarter" idx="17" hasCustomPrompt="1"/>
          </p:nvPr>
        </p:nvSpPr>
        <p:spPr>
          <a:xfrm>
            <a:off x="3938139" y="2567843"/>
            <a:ext cx="4336024" cy="2904376"/>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7727429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Layout 26">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DDBCC9CD-C1B2-A19B-DA78-A83F145D51C4}"/>
              </a:ext>
            </a:extLst>
          </p:cNvPr>
          <p:cNvSpPr>
            <a:spLocks noGrp="1"/>
          </p:cNvSpPr>
          <p:nvPr>
            <p:ph type="pic" sz="quarter" idx="17" hasCustomPrompt="1"/>
          </p:nvPr>
        </p:nvSpPr>
        <p:spPr>
          <a:xfrm>
            <a:off x="8178800" y="2760475"/>
            <a:ext cx="2741613" cy="133705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6" name="Picture Placeholder 5">
            <a:extLst>
              <a:ext uri="{FF2B5EF4-FFF2-40B4-BE49-F238E27FC236}">
                <a16:creationId xmlns:a16="http://schemas.microsoft.com/office/drawing/2014/main" id="{F1D20608-43D1-0F02-7B84-19308E41AF05}"/>
              </a:ext>
            </a:extLst>
          </p:cNvPr>
          <p:cNvSpPr>
            <a:spLocks noGrp="1"/>
          </p:cNvSpPr>
          <p:nvPr>
            <p:ph type="pic" sz="quarter" idx="18" hasCustomPrompt="1"/>
          </p:nvPr>
        </p:nvSpPr>
        <p:spPr>
          <a:xfrm>
            <a:off x="1235075" y="4583135"/>
            <a:ext cx="3467554" cy="132561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6CBF86F0-07D6-BAE4-10C8-2F9EABDB8DE7}"/>
              </a:ext>
            </a:extLst>
          </p:cNvPr>
          <p:cNvSpPr>
            <a:spLocks noGrp="1"/>
          </p:cNvSpPr>
          <p:nvPr>
            <p:ph type="pic" sz="quarter" idx="19" hasCustomPrompt="1"/>
          </p:nvPr>
        </p:nvSpPr>
        <p:spPr>
          <a:xfrm>
            <a:off x="5118529" y="4583135"/>
            <a:ext cx="1954940" cy="132561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7443318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Layout 27">
    <p:spTree>
      <p:nvGrpSpPr>
        <p:cNvPr id="1" name=""/>
        <p:cNvGrpSpPr/>
        <p:nvPr/>
      </p:nvGrpSpPr>
      <p:grpSpPr>
        <a:xfrm>
          <a:off x="0" y="0"/>
          <a:ext cx="0" cy="0"/>
          <a:chOff x="0" y="0"/>
          <a:chExt cx="0" cy="0"/>
        </a:xfrm>
      </p:grpSpPr>
      <p:sp>
        <p:nvSpPr>
          <p:cNvPr id="9" name="Picture Placeholder 5">
            <a:extLst>
              <a:ext uri="{FF2B5EF4-FFF2-40B4-BE49-F238E27FC236}">
                <a16:creationId xmlns:a16="http://schemas.microsoft.com/office/drawing/2014/main" id="{A1009011-2B2E-FE33-162B-DFEE44A6D841}"/>
              </a:ext>
            </a:extLst>
          </p:cNvPr>
          <p:cNvSpPr>
            <a:spLocks noGrp="1"/>
          </p:cNvSpPr>
          <p:nvPr>
            <p:ph type="pic" sz="quarter" idx="16" hasCustomPrompt="1"/>
          </p:nvPr>
        </p:nvSpPr>
        <p:spPr>
          <a:xfrm>
            <a:off x="3845209" y="3819313"/>
            <a:ext cx="2010002"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0" name="Picture Placeholder 5">
            <a:extLst>
              <a:ext uri="{FF2B5EF4-FFF2-40B4-BE49-F238E27FC236}">
                <a16:creationId xmlns:a16="http://schemas.microsoft.com/office/drawing/2014/main" id="{AD3651EE-F90A-96A3-9C70-F9D732A3C188}"/>
              </a:ext>
            </a:extLst>
          </p:cNvPr>
          <p:cNvSpPr>
            <a:spLocks noGrp="1"/>
          </p:cNvSpPr>
          <p:nvPr>
            <p:ph type="pic" sz="quarter" idx="18" hasCustomPrompt="1"/>
          </p:nvPr>
        </p:nvSpPr>
        <p:spPr>
          <a:xfrm>
            <a:off x="6240261" y="3819313"/>
            <a:ext cx="2269600"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1" name="Picture Placeholder 5">
            <a:extLst>
              <a:ext uri="{FF2B5EF4-FFF2-40B4-BE49-F238E27FC236}">
                <a16:creationId xmlns:a16="http://schemas.microsoft.com/office/drawing/2014/main" id="{76BF10BC-0422-90D7-B612-0E9E8DAB011F}"/>
              </a:ext>
            </a:extLst>
          </p:cNvPr>
          <p:cNvSpPr>
            <a:spLocks noGrp="1"/>
          </p:cNvSpPr>
          <p:nvPr>
            <p:ph type="pic" sz="quarter" idx="19" hasCustomPrompt="1"/>
          </p:nvPr>
        </p:nvSpPr>
        <p:spPr>
          <a:xfrm>
            <a:off x="8879411" y="3819313"/>
            <a:ext cx="2041001" cy="1704558"/>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9238576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Layout 28">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B81221F5-DF69-167F-2F2A-A242867C8F15}"/>
              </a:ext>
            </a:extLst>
          </p:cNvPr>
          <p:cNvSpPr>
            <a:spLocks noGrp="1"/>
          </p:cNvSpPr>
          <p:nvPr>
            <p:ph type="pic" sz="quarter" idx="18" hasCustomPrompt="1"/>
          </p:nvPr>
        </p:nvSpPr>
        <p:spPr>
          <a:xfrm>
            <a:off x="4644836" y="1"/>
            <a:ext cx="3533395" cy="684878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69388304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Layout 29">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B9EDF569-F36C-8C32-128A-E32F8E7DFE0E}"/>
              </a:ext>
            </a:extLst>
          </p:cNvPr>
          <p:cNvSpPr>
            <a:spLocks noGrp="1"/>
          </p:cNvSpPr>
          <p:nvPr>
            <p:ph type="pic" sz="quarter" idx="18" hasCustomPrompt="1"/>
          </p:nvPr>
        </p:nvSpPr>
        <p:spPr>
          <a:xfrm>
            <a:off x="8840047" y="4542958"/>
            <a:ext cx="2041002" cy="1630269"/>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388356864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yout 02">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170F2E26-D55D-BCD5-FC87-020C763ED1BD}"/>
              </a:ext>
            </a:extLst>
          </p:cNvPr>
          <p:cNvSpPr>
            <a:spLocks noGrp="1"/>
          </p:cNvSpPr>
          <p:nvPr>
            <p:ph type="pic" sz="quarter" idx="10" hasCustomPrompt="1"/>
          </p:nvPr>
        </p:nvSpPr>
        <p:spPr>
          <a:xfrm>
            <a:off x="6281057" y="2044965"/>
            <a:ext cx="4928281" cy="150217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p>
        </p:txBody>
      </p:sp>
    </p:spTree>
    <p:extLst>
      <p:ext uri="{BB962C8B-B14F-4D97-AF65-F5344CB8AC3E}">
        <p14:creationId xmlns:p14="http://schemas.microsoft.com/office/powerpoint/2010/main" val="317280828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yout 0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0C14F207-02B1-3364-92D1-D7E9179E26C8}"/>
              </a:ext>
            </a:extLst>
          </p:cNvPr>
          <p:cNvSpPr>
            <a:spLocks noGrp="1"/>
          </p:cNvSpPr>
          <p:nvPr>
            <p:ph type="pic" sz="quarter" idx="10" hasCustomPrompt="1"/>
          </p:nvPr>
        </p:nvSpPr>
        <p:spPr>
          <a:xfrm>
            <a:off x="1914114" y="2444610"/>
            <a:ext cx="3809441" cy="2405647"/>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0DA3BCBC-F5C1-065F-908B-67C67C205ED3}"/>
              </a:ext>
            </a:extLst>
          </p:cNvPr>
          <p:cNvSpPr>
            <a:spLocks noGrp="1"/>
          </p:cNvSpPr>
          <p:nvPr>
            <p:ph type="pic" sz="quarter" idx="11" hasCustomPrompt="1"/>
          </p:nvPr>
        </p:nvSpPr>
        <p:spPr>
          <a:xfrm>
            <a:off x="6186128" y="2961861"/>
            <a:ext cx="1882250" cy="188839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165716138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yout 04">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0FFB5B1C-91D4-09BE-14FB-9116BB228C96}"/>
              </a:ext>
            </a:extLst>
          </p:cNvPr>
          <p:cNvSpPr>
            <a:spLocks noGrp="1"/>
          </p:cNvSpPr>
          <p:nvPr>
            <p:ph type="pic" sz="quarter" idx="11" hasCustomPrompt="1"/>
          </p:nvPr>
        </p:nvSpPr>
        <p:spPr>
          <a:xfrm>
            <a:off x="1882344" y="3952290"/>
            <a:ext cx="1984393"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1" name="Picture Placeholder 5">
            <a:extLst>
              <a:ext uri="{FF2B5EF4-FFF2-40B4-BE49-F238E27FC236}">
                <a16:creationId xmlns:a16="http://schemas.microsoft.com/office/drawing/2014/main" id="{C4C2ED61-773D-043E-028A-B9AD064FE13F}"/>
              </a:ext>
            </a:extLst>
          </p:cNvPr>
          <p:cNvSpPr>
            <a:spLocks noGrp="1"/>
          </p:cNvSpPr>
          <p:nvPr>
            <p:ph type="pic" sz="quarter" idx="12" hasCustomPrompt="1"/>
          </p:nvPr>
        </p:nvSpPr>
        <p:spPr>
          <a:xfrm>
            <a:off x="4056831" y="3952290"/>
            <a:ext cx="1984393"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2" name="Picture Placeholder 5">
            <a:extLst>
              <a:ext uri="{FF2B5EF4-FFF2-40B4-BE49-F238E27FC236}">
                <a16:creationId xmlns:a16="http://schemas.microsoft.com/office/drawing/2014/main" id="{454EACF7-00B1-476C-8D58-E0EF99CE0CE0}"/>
              </a:ext>
            </a:extLst>
          </p:cNvPr>
          <p:cNvSpPr>
            <a:spLocks noGrp="1"/>
          </p:cNvSpPr>
          <p:nvPr>
            <p:ph type="pic" sz="quarter" idx="13" hasCustomPrompt="1"/>
          </p:nvPr>
        </p:nvSpPr>
        <p:spPr>
          <a:xfrm>
            <a:off x="6231316" y="3952290"/>
            <a:ext cx="2514605"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13" name="Picture Placeholder 5">
            <a:extLst>
              <a:ext uri="{FF2B5EF4-FFF2-40B4-BE49-F238E27FC236}">
                <a16:creationId xmlns:a16="http://schemas.microsoft.com/office/drawing/2014/main" id="{8112859B-7AF6-5CB3-EDB7-BD4CE52485E4}"/>
              </a:ext>
            </a:extLst>
          </p:cNvPr>
          <p:cNvSpPr>
            <a:spLocks noGrp="1"/>
          </p:cNvSpPr>
          <p:nvPr>
            <p:ph type="pic" sz="quarter" idx="14" hasCustomPrompt="1"/>
          </p:nvPr>
        </p:nvSpPr>
        <p:spPr>
          <a:xfrm>
            <a:off x="8936021" y="3952290"/>
            <a:ext cx="1984393" cy="1632770"/>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4152256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yout 05">
    <p:spTree>
      <p:nvGrpSpPr>
        <p:cNvPr id="1" name=""/>
        <p:cNvGrpSpPr/>
        <p:nvPr/>
      </p:nvGrpSpPr>
      <p:grpSpPr>
        <a:xfrm>
          <a:off x="0" y="0"/>
          <a:ext cx="0" cy="0"/>
          <a:chOff x="0" y="0"/>
          <a:chExt cx="0" cy="0"/>
        </a:xfrm>
      </p:grpSpPr>
      <p:sp>
        <p:nvSpPr>
          <p:cNvPr id="7" name="Picture Placeholder 5">
            <a:extLst>
              <a:ext uri="{FF2B5EF4-FFF2-40B4-BE49-F238E27FC236}">
                <a16:creationId xmlns:a16="http://schemas.microsoft.com/office/drawing/2014/main" id="{5EBF4719-0875-AAFF-08F1-B2978C5BECCA}"/>
              </a:ext>
            </a:extLst>
          </p:cNvPr>
          <p:cNvSpPr>
            <a:spLocks noGrp="1"/>
          </p:cNvSpPr>
          <p:nvPr>
            <p:ph type="pic" sz="quarter" idx="14" hasCustomPrompt="1"/>
          </p:nvPr>
        </p:nvSpPr>
        <p:spPr>
          <a:xfrm>
            <a:off x="7584939" y="1381540"/>
            <a:ext cx="3335475" cy="420352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74427427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yout 06">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4D41205D-03F6-E6B1-C958-3E1DC4D3522C}"/>
              </a:ext>
            </a:extLst>
          </p:cNvPr>
          <p:cNvSpPr>
            <a:spLocks noGrp="1"/>
          </p:cNvSpPr>
          <p:nvPr>
            <p:ph type="pic" sz="quarter" idx="14" hasCustomPrompt="1"/>
          </p:nvPr>
        </p:nvSpPr>
        <p:spPr>
          <a:xfrm>
            <a:off x="4232877" y="2298974"/>
            <a:ext cx="4011715" cy="2260053"/>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6" name="Picture Placeholder 5">
            <a:extLst>
              <a:ext uri="{FF2B5EF4-FFF2-40B4-BE49-F238E27FC236}">
                <a16:creationId xmlns:a16="http://schemas.microsoft.com/office/drawing/2014/main" id="{1C1A232B-45E4-CBA8-81E0-48CD1D8E1CE1}"/>
              </a:ext>
            </a:extLst>
          </p:cNvPr>
          <p:cNvSpPr>
            <a:spLocks noGrp="1"/>
          </p:cNvSpPr>
          <p:nvPr>
            <p:ph type="pic" sz="quarter" idx="15" hasCustomPrompt="1"/>
          </p:nvPr>
        </p:nvSpPr>
        <p:spPr>
          <a:xfrm>
            <a:off x="8550293" y="2298974"/>
            <a:ext cx="2370121" cy="2260053"/>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33781963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yout 07">
    <p:spTree>
      <p:nvGrpSpPr>
        <p:cNvPr id="1" name=""/>
        <p:cNvGrpSpPr/>
        <p:nvPr/>
      </p:nvGrpSpPr>
      <p:grpSpPr>
        <a:xfrm>
          <a:off x="0" y="0"/>
          <a:ext cx="0" cy="0"/>
          <a:chOff x="0" y="0"/>
          <a:chExt cx="0" cy="0"/>
        </a:xfrm>
      </p:grpSpPr>
      <p:sp>
        <p:nvSpPr>
          <p:cNvPr id="4" name="Picture Placeholder 5">
            <a:extLst>
              <a:ext uri="{FF2B5EF4-FFF2-40B4-BE49-F238E27FC236}">
                <a16:creationId xmlns:a16="http://schemas.microsoft.com/office/drawing/2014/main" id="{997C74DC-D6D3-2E5B-1966-A8362A1A97EC}"/>
              </a:ext>
            </a:extLst>
          </p:cNvPr>
          <p:cNvSpPr>
            <a:spLocks noGrp="1"/>
          </p:cNvSpPr>
          <p:nvPr>
            <p:ph type="pic" sz="quarter" idx="14" hasCustomPrompt="1"/>
          </p:nvPr>
        </p:nvSpPr>
        <p:spPr>
          <a:xfrm>
            <a:off x="3682057" y="1643745"/>
            <a:ext cx="3043729" cy="4354285"/>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29571087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yout 08">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940D3DC-DFF4-FF18-8A0E-D126DF1CA923}"/>
              </a:ext>
            </a:extLst>
          </p:cNvPr>
          <p:cNvSpPr>
            <a:spLocks noGrp="1"/>
          </p:cNvSpPr>
          <p:nvPr>
            <p:ph type="pic" sz="quarter" idx="14" hasCustomPrompt="1"/>
          </p:nvPr>
        </p:nvSpPr>
        <p:spPr>
          <a:xfrm>
            <a:off x="1230379" y="1698171"/>
            <a:ext cx="4045215" cy="3119931"/>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
        <p:nvSpPr>
          <p:cNvPr id="7" name="Picture Placeholder 5">
            <a:extLst>
              <a:ext uri="{FF2B5EF4-FFF2-40B4-BE49-F238E27FC236}">
                <a16:creationId xmlns:a16="http://schemas.microsoft.com/office/drawing/2014/main" id="{A1060060-C757-7AFF-AF8F-9088DE3994F6}"/>
              </a:ext>
            </a:extLst>
          </p:cNvPr>
          <p:cNvSpPr>
            <a:spLocks noGrp="1"/>
          </p:cNvSpPr>
          <p:nvPr>
            <p:ph type="pic" sz="quarter" idx="15" hasCustomPrompt="1"/>
          </p:nvPr>
        </p:nvSpPr>
        <p:spPr>
          <a:xfrm>
            <a:off x="5826576" y="1698171"/>
            <a:ext cx="1747116" cy="1494923"/>
          </a:xfrm>
          <a:prstGeom prst="rect">
            <a:avLst/>
          </a:prstGeom>
        </p:spPr>
        <p:txBody>
          <a:bodyPr anchor="ctr"/>
          <a:lstStyle>
            <a:lvl1pPr marL="0" indent="0" algn="ctr">
              <a:lnSpc>
                <a:spcPct val="100000"/>
              </a:lnSpc>
              <a:buNone/>
              <a:defRPr sz="1600">
                <a:latin typeface="HarmonyOS Sans SC Medium" panose="00000600000000000000" pitchFamily="2" charset="-122"/>
              </a:defRPr>
            </a:lvl1pPr>
          </a:lstStyle>
          <a:p>
            <a:r>
              <a:rPr lang="en-US" dirty="0"/>
              <a:t>Place Your Image Here</a:t>
            </a:r>
            <a:endParaRPr lang="en-ID" dirty="0"/>
          </a:p>
        </p:txBody>
      </p:sp>
    </p:spTree>
    <p:extLst>
      <p:ext uri="{BB962C8B-B14F-4D97-AF65-F5344CB8AC3E}">
        <p14:creationId xmlns:p14="http://schemas.microsoft.com/office/powerpoint/2010/main" val="411882324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1401642"/>
      </p:ext>
    </p:extLst>
  </p:cSld>
  <p:clrMap bg1="lt1" tx1="dk1" bg2="lt2" tx2="dk2" accent1="accent1" accent2="accent2" accent3="accent3" accent4="accent4" accent5="accent5" accent6="accent6" hlink="hlink" folHlink="folHlink"/>
  <p:sldLayoutIdLst>
    <p:sldLayoutId id="2147483656"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70" r:id="rId21"/>
    <p:sldLayoutId id="2147483674" r:id="rId22"/>
    <p:sldLayoutId id="2147483675" r:id="rId23"/>
    <p:sldLayoutId id="2147483676" r:id="rId24"/>
    <p:sldLayoutId id="2147483677" r:id="rId25"/>
    <p:sldLayoutId id="2147483678" r:id="rId26"/>
    <p:sldLayoutId id="2147483671" r:id="rId27"/>
    <p:sldLayoutId id="2147483672" r:id="rId28"/>
    <p:sldLayoutId id="2147483673" r:id="rId29"/>
  </p:sldLayoutIdLst>
  <p:txStyles>
    <p:titleStyle>
      <a:lvl1pPr algn="l" defTabSz="91435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6" indent="-228589" algn="l" defTabSz="91435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43" indent="-228589" algn="l" defTabSz="91435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20"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97"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75"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5" rtl="0" eaLnBrk="1" latinLnBrk="0" hangingPunct="1">
        <a:defRPr sz="1800" kern="1200">
          <a:solidFill>
            <a:schemeClr val="tx1"/>
          </a:solidFill>
          <a:latin typeface="+mn-lt"/>
          <a:ea typeface="+mn-ea"/>
          <a:cs typeface="+mn-cs"/>
        </a:defRPr>
      </a:lvl1pPr>
      <a:lvl2pPr marL="457177"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3"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7" algn="l" defTabSz="914355"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597" userDrawn="1">
          <p15:clr>
            <a:srgbClr val="F26B43"/>
          </p15:clr>
        </p15:guide>
        <p15:guide id="3" pos="3840" userDrawn="1">
          <p15:clr>
            <a:srgbClr val="F26B43"/>
          </p15:clr>
        </p15:guide>
        <p15:guide id="4" pos="7061" userDrawn="1">
          <p15:clr>
            <a:srgbClr val="F26B43"/>
          </p15:clr>
        </p15:guide>
        <p15:guide id="7" orient="horz" pos="368" userDrawn="1">
          <p15:clr>
            <a:srgbClr val="F26B43"/>
          </p15:clr>
        </p15:guide>
        <p15:guide id="8" orient="horz" pos="3952" userDrawn="1">
          <p15:clr>
            <a:srgbClr val="F26B43"/>
          </p15:clr>
        </p15:guide>
        <p15:guide id="9" pos="778" userDrawn="1">
          <p15:clr>
            <a:srgbClr val="F26B43"/>
          </p15:clr>
        </p15:guide>
        <p15:guide id="11" pos="687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816C61-B954-0D30-4A32-A56C65B89F01}"/>
              </a:ext>
            </a:extLst>
          </p:cNvPr>
          <p:cNvSpPr txBox="1"/>
          <p:nvPr/>
        </p:nvSpPr>
        <p:spPr>
          <a:xfrm>
            <a:off x="2031080" y="2413337"/>
            <a:ext cx="8678979" cy="1446550"/>
          </a:xfrm>
          <a:prstGeom prst="rect">
            <a:avLst/>
          </a:prstGeom>
          <a:noFill/>
        </p:spPr>
        <p:txBody>
          <a:bodyPr wrap="none" rtlCol="0">
            <a:spAutoFit/>
          </a:bodyPr>
          <a:lstStyle/>
          <a:p>
            <a:r>
              <a:rPr lang="sv-SE" altLang="zh-CN" sz="4400" dirty="0">
                <a:latin typeface="HarmonyOS Sans SC Black" panose="00000A00000000000000" pitchFamily="2" charset="-122"/>
              </a:rPr>
              <a:t>USC </a:t>
            </a:r>
          </a:p>
          <a:p>
            <a:r>
              <a:rPr lang="sv-SE" altLang="zh-CN" sz="4400" dirty="0">
                <a:latin typeface="HarmonyOS Sans SC Black" panose="00000A00000000000000" pitchFamily="2" charset="-122"/>
              </a:rPr>
              <a:t>Summer Theatre </a:t>
            </a:r>
            <a:r>
              <a:rPr lang="sv-SE" altLang="zh-CN" sz="4400" dirty="0" err="1">
                <a:latin typeface="HarmonyOS Sans SC Black" panose="00000A00000000000000" pitchFamily="2" charset="-122"/>
              </a:rPr>
              <a:t>Conservatory</a:t>
            </a:r>
            <a:endParaRPr lang="en-ID" sz="4400" dirty="0">
              <a:latin typeface="HarmonyOS Sans SC Black" panose="00000A00000000000000" pitchFamily="2" charset="-122"/>
            </a:endParaRPr>
          </a:p>
        </p:txBody>
      </p:sp>
      <p:sp>
        <p:nvSpPr>
          <p:cNvPr id="3" name="TextBox 2">
            <a:extLst>
              <a:ext uri="{FF2B5EF4-FFF2-40B4-BE49-F238E27FC236}">
                <a16:creationId xmlns:a16="http://schemas.microsoft.com/office/drawing/2014/main" id="{8EBF906B-F6B0-D7A1-554F-B01DBC45635E}"/>
              </a:ext>
            </a:extLst>
          </p:cNvPr>
          <p:cNvSpPr txBox="1"/>
          <p:nvPr/>
        </p:nvSpPr>
        <p:spPr>
          <a:xfrm>
            <a:off x="2031080" y="3859887"/>
            <a:ext cx="7037703" cy="400110"/>
          </a:xfrm>
          <a:prstGeom prst="rect">
            <a:avLst/>
          </a:prstGeom>
          <a:noFill/>
        </p:spPr>
        <p:txBody>
          <a:bodyPr wrap="square" rtlCol="0">
            <a:spAutoFit/>
          </a:bodyPr>
          <a:lstStyle/>
          <a:p>
            <a:r>
              <a:rPr lang="zh-CN" altLang="en-US" sz="2000" b="1" dirty="0">
                <a:latin typeface="SimHei" panose="02010609060101010101" pitchFamily="49" charset="-122"/>
                <a:ea typeface="SimHei" panose="02010609060101010101" pitchFamily="49" charset="-122"/>
              </a:rPr>
              <a:t>南加州大学戏剧学院夏校</a:t>
            </a:r>
            <a:endParaRPr lang="en-ID" sz="2000" b="1" dirty="0">
              <a:latin typeface="SimHei" panose="02010609060101010101" pitchFamily="49" charset="-122"/>
              <a:ea typeface="SimHei" panose="02010609060101010101" pitchFamily="49" charset="-122"/>
            </a:endParaRPr>
          </a:p>
        </p:txBody>
      </p:sp>
      <p:grpSp>
        <p:nvGrpSpPr>
          <p:cNvPr id="4" name="Group 3">
            <a:extLst>
              <a:ext uri="{FF2B5EF4-FFF2-40B4-BE49-F238E27FC236}">
                <a16:creationId xmlns:a16="http://schemas.microsoft.com/office/drawing/2014/main" id="{5027BD2E-127A-25C4-5648-A9738F2A766C}"/>
              </a:ext>
            </a:extLst>
          </p:cNvPr>
          <p:cNvGrpSpPr/>
          <p:nvPr/>
        </p:nvGrpSpPr>
        <p:grpSpPr>
          <a:xfrm rot="16200000">
            <a:off x="1267734" y="2363809"/>
            <a:ext cx="430121" cy="430122"/>
            <a:chOff x="10332237" y="1547924"/>
            <a:chExt cx="430121" cy="430122"/>
          </a:xfrm>
          <a:solidFill>
            <a:schemeClr val="accent1"/>
          </a:solidFill>
        </p:grpSpPr>
        <p:sp>
          <p:nvSpPr>
            <p:cNvPr id="5" name="Freeform: Shape 4">
              <a:extLst>
                <a:ext uri="{FF2B5EF4-FFF2-40B4-BE49-F238E27FC236}">
                  <a16:creationId xmlns:a16="http://schemas.microsoft.com/office/drawing/2014/main" id="{A7DE6DDA-3F6C-CC1A-6E3A-E1AB34B2361E}"/>
                </a:ext>
              </a:extLst>
            </p:cNvPr>
            <p:cNvSpPr/>
            <p:nvPr/>
          </p:nvSpPr>
          <p:spPr>
            <a:xfrm>
              <a:off x="10332237" y="1563075"/>
              <a:ext cx="57174" cy="283069"/>
            </a:xfrm>
            <a:custGeom>
              <a:avLst/>
              <a:gdLst>
                <a:gd name="connsiteX0" fmla="*/ 0 w 57174"/>
                <a:gd name="connsiteY0" fmla="*/ 0 h 283069"/>
                <a:gd name="connsiteX1" fmla="*/ 57174 w 57174"/>
                <a:gd name="connsiteY1" fmla="*/ 0 h 283069"/>
                <a:gd name="connsiteX2" fmla="*/ 57174 w 57174"/>
                <a:gd name="connsiteY2" fmla="*/ 283070 h 283069"/>
                <a:gd name="connsiteX3" fmla="*/ 0 w 57174"/>
                <a:gd name="connsiteY3" fmla="*/ 283070 h 283069"/>
              </a:gdLst>
              <a:ahLst/>
              <a:cxnLst>
                <a:cxn ang="0">
                  <a:pos x="connsiteX0" y="connsiteY0"/>
                </a:cxn>
                <a:cxn ang="0">
                  <a:pos x="connsiteX1" y="connsiteY1"/>
                </a:cxn>
                <a:cxn ang="0">
                  <a:pos x="connsiteX2" y="connsiteY2"/>
                </a:cxn>
                <a:cxn ang="0">
                  <a:pos x="connsiteX3" y="connsiteY3"/>
                </a:cxn>
              </a:cxnLst>
              <a:rect l="l" t="t" r="r" b="b"/>
              <a:pathLst>
                <a:path w="57174" h="283069">
                  <a:moveTo>
                    <a:pt x="0" y="0"/>
                  </a:moveTo>
                  <a:lnTo>
                    <a:pt x="57174" y="0"/>
                  </a:lnTo>
                  <a:lnTo>
                    <a:pt x="57174" y="283070"/>
                  </a:lnTo>
                  <a:lnTo>
                    <a:pt x="0" y="283070"/>
                  </a:lnTo>
                  <a:close/>
                </a:path>
              </a:pathLst>
            </a:custGeom>
            <a:grpFill/>
            <a:ln w="5715" cap="flat">
              <a:noFill/>
              <a:prstDash val="solid"/>
              <a:miter/>
            </a:ln>
          </p:spPr>
          <p:txBody>
            <a:bodyPr rtlCol="0" anchor="ctr"/>
            <a:lstStyle/>
            <a:p>
              <a:endParaRPr lang="en-ID" sz="3600" dirty="0">
                <a:latin typeface="HarmonyOS Sans SC Medium" panose="00000600000000000000" pitchFamily="2" charset="-122"/>
              </a:endParaRPr>
            </a:p>
          </p:txBody>
        </p:sp>
        <p:sp>
          <p:nvSpPr>
            <p:cNvPr id="6" name="Freeform: Shape 5">
              <a:extLst>
                <a:ext uri="{FF2B5EF4-FFF2-40B4-BE49-F238E27FC236}">
                  <a16:creationId xmlns:a16="http://schemas.microsoft.com/office/drawing/2014/main" id="{697848C5-BD33-3B78-3476-2A37472EF1E6}"/>
                </a:ext>
              </a:extLst>
            </p:cNvPr>
            <p:cNvSpPr/>
            <p:nvPr/>
          </p:nvSpPr>
          <p:spPr>
            <a:xfrm>
              <a:off x="10340641" y="1547924"/>
              <a:ext cx="421717" cy="430122"/>
            </a:xfrm>
            <a:custGeom>
              <a:avLst/>
              <a:gdLst>
                <a:gd name="connsiteX0" fmla="*/ 421717 w 421717"/>
                <a:gd name="connsiteY0" fmla="*/ 40422 h 430122"/>
                <a:gd name="connsiteX1" fmla="*/ 381295 w 421717"/>
                <a:gd name="connsiteY1" fmla="*/ 0 h 430122"/>
                <a:gd name="connsiteX2" fmla="*/ 0 w 421717"/>
                <a:gd name="connsiteY2" fmla="*/ 381295 h 430122"/>
                <a:gd name="connsiteX3" fmla="*/ 0 w 421717"/>
                <a:gd name="connsiteY3" fmla="*/ 430122 h 430122"/>
                <a:gd name="connsiteX4" fmla="*/ 406509 w 421717"/>
                <a:gd name="connsiteY4" fmla="*/ 430122 h 430122"/>
                <a:gd name="connsiteX5" fmla="*/ 406509 w 421717"/>
                <a:gd name="connsiteY5" fmla="*/ 372948 h 430122"/>
                <a:gd name="connsiteX6" fmla="*/ 82502 w 421717"/>
                <a:gd name="connsiteY6" fmla="*/ 379580 h 430122"/>
                <a:gd name="connsiteX7" fmla="*/ 421717 w 421717"/>
                <a:gd name="connsiteY7" fmla="*/ 40422 h 43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717" h="430122">
                  <a:moveTo>
                    <a:pt x="421717" y="40422"/>
                  </a:moveTo>
                  <a:lnTo>
                    <a:pt x="381295" y="0"/>
                  </a:lnTo>
                  <a:lnTo>
                    <a:pt x="0" y="381295"/>
                  </a:lnTo>
                  <a:lnTo>
                    <a:pt x="0" y="430122"/>
                  </a:lnTo>
                  <a:lnTo>
                    <a:pt x="406509" y="430122"/>
                  </a:lnTo>
                  <a:lnTo>
                    <a:pt x="406509" y="372948"/>
                  </a:lnTo>
                  <a:lnTo>
                    <a:pt x="82502" y="379580"/>
                  </a:lnTo>
                  <a:lnTo>
                    <a:pt x="421717" y="40422"/>
                  </a:lnTo>
                  <a:close/>
                </a:path>
              </a:pathLst>
            </a:custGeom>
            <a:grpFill/>
            <a:ln w="5715" cap="flat">
              <a:noFill/>
              <a:prstDash val="solid"/>
              <a:miter/>
            </a:ln>
          </p:spPr>
          <p:txBody>
            <a:bodyPr rtlCol="0" anchor="ctr"/>
            <a:lstStyle/>
            <a:p>
              <a:endParaRPr lang="en-ID" sz="3600" dirty="0">
                <a:latin typeface="HarmonyOS Sans SC Medium" panose="00000600000000000000" pitchFamily="2" charset="-122"/>
              </a:endParaRPr>
            </a:p>
          </p:txBody>
        </p:sp>
      </p:grpSp>
    </p:spTree>
    <p:extLst>
      <p:ext uri="{BB962C8B-B14F-4D97-AF65-F5344CB8AC3E}">
        <p14:creationId xmlns:p14="http://schemas.microsoft.com/office/powerpoint/2010/main" val="12342575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2D83CF-B7C2-65BD-6642-48E50E95094F}"/>
            </a:ext>
          </a:extLst>
        </p:cNvPr>
        <p:cNvGrpSpPr/>
        <p:nvPr/>
      </p:nvGrpSpPr>
      <p:grpSpPr>
        <a:xfrm>
          <a:off x="0" y="0"/>
          <a:ext cx="0" cy="0"/>
          <a:chOff x="0" y="0"/>
          <a:chExt cx="0" cy="0"/>
        </a:xfrm>
      </p:grpSpPr>
      <p:sp>
        <p:nvSpPr>
          <p:cNvPr id="3" name="TextBox 1">
            <a:extLst>
              <a:ext uri="{FF2B5EF4-FFF2-40B4-BE49-F238E27FC236}">
                <a16:creationId xmlns:a16="http://schemas.microsoft.com/office/drawing/2014/main" id="{982C069D-C979-5D25-6C55-BA55A6156942}"/>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en-US" sz="3200" dirty="0" err="1">
                <a:latin typeface="PINGFANG SC SEMIBOLD" panose="020B0400000000000000" pitchFamily="34" charset="-122"/>
                <a:ea typeface="PINGFANG SC SEMIBOLD" panose="020B0400000000000000" pitchFamily="34" charset="-122"/>
              </a:rPr>
              <a:t>费用及时间安排</a:t>
            </a:r>
            <a:endParaRPr lang="en-US" sz="3200" dirty="0">
              <a:latin typeface="PINGFANG SC SEMIBOLD" panose="020B0400000000000000" pitchFamily="34" charset="-122"/>
              <a:ea typeface="PINGFANG SC SEMIBOLD" panose="020B0400000000000000" pitchFamily="34" charset="-122"/>
            </a:endParaRPr>
          </a:p>
        </p:txBody>
      </p:sp>
      <p:sp>
        <p:nvSpPr>
          <p:cNvPr id="5" name="文本框 4">
            <a:extLst>
              <a:ext uri="{FF2B5EF4-FFF2-40B4-BE49-F238E27FC236}">
                <a16:creationId xmlns:a16="http://schemas.microsoft.com/office/drawing/2014/main" id="{9DBEBAE2-9F36-2633-7205-90C8DDB2CA89}"/>
              </a:ext>
            </a:extLst>
          </p:cNvPr>
          <p:cNvSpPr txBox="1"/>
          <p:nvPr/>
        </p:nvSpPr>
        <p:spPr>
          <a:xfrm>
            <a:off x="947738" y="1403984"/>
            <a:ext cx="11244262" cy="4504566"/>
          </a:xfrm>
          <a:prstGeom prst="rect">
            <a:avLst/>
          </a:prstGeom>
          <a:noFill/>
        </p:spPr>
        <p:txBody>
          <a:bodyPr wrap="square">
            <a:spAutoFit/>
          </a:bodyPr>
          <a:lstStyle/>
          <a:p>
            <a:pPr algn="l">
              <a:lnSpc>
                <a:spcPct val="120000"/>
              </a:lnSpc>
            </a:pPr>
            <a:r>
              <a:rPr lang="zh-CN" altLang="en-US" b="1" i="0" u="none" strike="noStrike" dirty="0">
                <a:solidFill>
                  <a:srgbClr val="C00000"/>
                </a:solidFill>
                <a:effectLst/>
              </a:rPr>
              <a:t>项目日期</a:t>
            </a:r>
            <a:endParaRPr lang="en-US" altLang="zh-CN" b="1" i="0" u="none" strike="noStrike" dirty="0">
              <a:solidFill>
                <a:srgbClr val="C00000"/>
              </a:solidFill>
              <a:effectLst/>
            </a:endParaRPr>
          </a:p>
          <a:p>
            <a:pPr marL="285750" indent="-285750" algn="l">
              <a:lnSpc>
                <a:spcPct val="120000"/>
              </a:lnSpc>
              <a:buFont typeface="Arial" panose="020B0604020202020204" pitchFamily="34" charset="0"/>
              <a:buChar char="•"/>
            </a:pPr>
            <a:r>
              <a:rPr lang="en-US" altLang="zh-CN" sz="1600" i="0" u="none" strike="noStrike" dirty="0">
                <a:solidFill>
                  <a:srgbClr val="000000"/>
                </a:solidFill>
                <a:effectLst/>
              </a:rPr>
              <a:t>2026 </a:t>
            </a:r>
            <a:r>
              <a:rPr lang="zh-CN" altLang="en-US" sz="1600" i="0" u="none" strike="noStrike" dirty="0">
                <a:solidFill>
                  <a:srgbClr val="000000"/>
                </a:solidFill>
                <a:effectLst/>
              </a:rPr>
              <a:t>年 </a:t>
            </a:r>
            <a:r>
              <a:rPr lang="en-US" altLang="zh-CN" sz="1600" i="0" u="none" strike="noStrike" dirty="0">
                <a:solidFill>
                  <a:srgbClr val="000000"/>
                </a:solidFill>
                <a:effectLst/>
              </a:rPr>
              <a:t>6 </a:t>
            </a:r>
            <a:r>
              <a:rPr lang="zh-CN" altLang="en-US" sz="1600" i="0" u="none" strike="noStrike" dirty="0">
                <a:solidFill>
                  <a:srgbClr val="000000"/>
                </a:solidFill>
                <a:effectLst/>
              </a:rPr>
              <a:t>月 </a:t>
            </a:r>
            <a:r>
              <a:rPr lang="en-US" altLang="zh-CN" sz="1600" i="0" u="none" strike="noStrike" dirty="0">
                <a:solidFill>
                  <a:srgbClr val="000000"/>
                </a:solidFill>
                <a:effectLst/>
              </a:rPr>
              <a:t>22 </a:t>
            </a:r>
            <a:r>
              <a:rPr lang="zh-CN" altLang="en-US" sz="1600" i="0" u="none" strike="noStrike" dirty="0">
                <a:solidFill>
                  <a:srgbClr val="000000"/>
                </a:solidFill>
                <a:effectLst/>
              </a:rPr>
              <a:t>日 </a:t>
            </a:r>
            <a:r>
              <a:rPr lang="en-US" altLang="zh-CN" sz="1600" i="0" u="none" strike="noStrike" dirty="0">
                <a:solidFill>
                  <a:srgbClr val="000000"/>
                </a:solidFill>
                <a:effectLst/>
              </a:rPr>
              <a:t>– 7 </a:t>
            </a:r>
            <a:r>
              <a:rPr lang="zh-CN" altLang="en-US" sz="1600" i="0" u="none" strike="noStrike" dirty="0">
                <a:solidFill>
                  <a:srgbClr val="000000"/>
                </a:solidFill>
                <a:effectLst/>
              </a:rPr>
              <a:t>月 </a:t>
            </a:r>
            <a:r>
              <a:rPr lang="en-US" altLang="zh-CN" sz="1600" i="0" u="none" strike="noStrike" dirty="0">
                <a:solidFill>
                  <a:srgbClr val="000000"/>
                </a:solidFill>
                <a:effectLst/>
              </a:rPr>
              <a:t>17 </a:t>
            </a:r>
            <a:r>
              <a:rPr lang="zh-CN" altLang="en-US" sz="1600" i="0" u="none" strike="noStrike" dirty="0">
                <a:solidFill>
                  <a:srgbClr val="000000"/>
                </a:solidFill>
                <a:effectLst/>
              </a:rPr>
              <a:t>日</a:t>
            </a:r>
            <a:endParaRPr lang="en-US" altLang="zh-CN" sz="1600" i="0" u="none" strike="noStrike" dirty="0">
              <a:solidFill>
                <a:srgbClr val="000000"/>
              </a:solidFill>
              <a:effectLst/>
              <a:latin typeface="-webkit-standard"/>
            </a:endParaRPr>
          </a:p>
          <a:p>
            <a:pPr algn="l">
              <a:lnSpc>
                <a:spcPct val="120000"/>
              </a:lnSpc>
            </a:pPr>
            <a:endParaRPr lang="en-US" altLang="zh-CN" sz="1600" dirty="0">
              <a:solidFill>
                <a:srgbClr val="000000"/>
              </a:solidFill>
              <a:latin typeface="-webkit-standard"/>
            </a:endParaRPr>
          </a:p>
          <a:p>
            <a:pPr algn="l">
              <a:lnSpc>
                <a:spcPct val="120000"/>
              </a:lnSpc>
            </a:pPr>
            <a:r>
              <a:rPr lang="zh-CN" altLang="en-US" b="1" i="0" u="none" strike="noStrike" dirty="0">
                <a:solidFill>
                  <a:srgbClr val="C00000"/>
                </a:solidFill>
                <a:effectLst/>
              </a:rPr>
              <a:t>费用结构</a:t>
            </a:r>
            <a:endParaRPr lang="en-US" altLang="zh-CN" b="1" i="0" u="none" strike="noStrike" dirty="0">
              <a:solidFill>
                <a:srgbClr val="C00000"/>
              </a:solidFill>
              <a:effectLst/>
            </a:endParaRPr>
          </a:p>
          <a:p>
            <a:pPr marL="285750" indent="-285750">
              <a:buFont typeface="Arial" panose="020B0604020202020204" pitchFamily="34" charset="0"/>
              <a:buChar char="•"/>
            </a:pPr>
            <a:r>
              <a:rPr lang="zh-CN" altLang="en-US" sz="1600" dirty="0"/>
              <a:t>学费：</a:t>
            </a:r>
            <a:r>
              <a:rPr lang="sv-SE" altLang="zh-CN" sz="1600" dirty="0"/>
              <a:t>US$7,401</a:t>
            </a:r>
            <a:r>
              <a:rPr lang="zh-CN" altLang="sv-SE" sz="1600" dirty="0"/>
              <a:t>（</a:t>
            </a:r>
            <a:r>
              <a:rPr lang="sv-SE" altLang="zh-CN" sz="1600" dirty="0"/>
              <a:t>3 </a:t>
            </a:r>
            <a:r>
              <a:rPr lang="sv-SE" altLang="zh-CN" sz="1600" dirty="0" err="1"/>
              <a:t>units</a:t>
            </a:r>
            <a:r>
              <a:rPr lang="sv-SE" altLang="zh-CN" sz="1600" dirty="0"/>
              <a:t> USC </a:t>
            </a:r>
            <a:r>
              <a:rPr lang="zh-CN" altLang="en-US" sz="1600" dirty="0"/>
              <a:t>学分）。</a:t>
            </a:r>
          </a:p>
          <a:p>
            <a:pPr marL="285750" indent="-285750">
              <a:buFont typeface="Arial" panose="020B0604020202020204" pitchFamily="34" charset="0"/>
              <a:buChar char="•"/>
            </a:pPr>
            <a:r>
              <a:rPr lang="zh-CN" altLang="en-US" sz="1600" dirty="0"/>
              <a:t>课程材料费：</a:t>
            </a:r>
            <a:r>
              <a:rPr lang="sv-SE" altLang="zh-CN" sz="1600" dirty="0"/>
              <a:t>US$300</a:t>
            </a:r>
            <a:r>
              <a:rPr lang="zh-CN" altLang="sv-SE" sz="1600" dirty="0"/>
              <a:t>。</a:t>
            </a:r>
          </a:p>
          <a:p>
            <a:pPr marL="285750" indent="-285750">
              <a:buFont typeface="Arial" panose="020B0604020202020204" pitchFamily="34" charset="0"/>
              <a:buChar char="•"/>
            </a:pPr>
            <a:r>
              <a:rPr lang="zh-CN" altLang="en-US" sz="1600" dirty="0"/>
              <a:t>项目费：</a:t>
            </a:r>
            <a:r>
              <a:rPr lang="sv-SE" altLang="zh-CN" sz="1600" dirty="0"/>
              <a:t>US$325</a:t>
            </a:r>
            <a:r>
              <a:rPr lang="zh-CN" altLang="sv-SE" sz="1600" dirty="0"/>
              <a:t>。</a:t>
            </a:r>
          </a:p>
          <a:p>
            <a:pPr marL="285750" indent="-285750">
              <a:buFont typeface="Arial" panose="020B0604020202020204" pitchFamily="34" charset="0"/>
              <a:buChar char="•"/>
            </a:pPr>
            <a:r>
              <a:rPr lang="sv-SE" altLang="zh-CN" sz="1600" dirty="0"/>
              <a:t>Health Center </a:t>
            </a:r>
            <a:r>
              <a:rPr lang="zh-CN" altLang="en-US" sz="1600" dirty="0"/>
              <a:t>费用：</a:t>
            </a:r>
            <a:r>
              <a:rPr lang="sv-SE" altLang="zh-CN" sz="1600" dirty="0"/>
              <a:t>US$104</a:t>
            </a:r>
            <a:r>
              <a:rPr lang="zh-CN" altLang="sv-SE" sz="1600" dirty="0"/>
              <a:t>。</a:t>
            </a:r>
          </a:p>
          <a:p>
            <a:pPr marL="285750" indent="-285750">
              <a:buFont typeface="Arial" panose="020B0604020202020204" pitchFamily="34" charset="0"/>
              <a:buChar char="•"/>
            </a:pPr>
            <a:r>
              <a:rPr lang="zh-CN" altLang="en-US" sz="1600" dirty="0"/>
              <a:t>住校费用：</a:t>
            </a:r>
            <a:r>
              <a:rPr lang="sv-SE" altLang="zh-CN" sz="1600" dirty="0"/>
              <a:t>US$3,440</a:t>
            </a:r>
            <a:r>
              <a:rPr lang="zh-CN" altLang="sv-SE" sz="1600" dirty="0"/>
              <a:t>（</a:t>
            </a:r>
            <a:r>
              <a:rPr lang="zh-CN" altLang="en-US" sz="1600" dirty="0"/>
              <a:t>四周住宿 </a:t>
            </a:r>
            <a:r>
              <a:rPr lang="en-US" altLang="zh-CN" sz="1600" dirty="0"/>
              <a:t>+ </a:t>
            </a:r>
            <a:r>
              <a:rPr lang="zh-CN" altLang="en-US" sz="1600" dirty="0"/>
              <a:t>校园基础餐饮）。</a:t>
            </a:r>
          </a:p>
          <a:p>
            <a:pPr marL="285750" indent="-285750">
              <a:buFont typeface="Arial" panose="020B0604020202020204" pitchFamily="34" charset="0"/>
              <a:buChar char="•"/>
            </a:pPr>
            <a:r>
              <a:rPr lang="zh-CN" altLang="en-US" sz="1600" dirty="0"/>
              <a:t>合计：住校本土生约 </a:t>
            </a:r>
            <a:r>
              <a:rPr lang="sv-SE" altLang="zh-CN" sz="1600" dirty="0"/>
              <a:t>US$11,570</a:t>
            </a:r>
            <a:r>
              <a:rPr lang="zh-CN" altLang="sv-SE" sz="1600" dirty="0"/>
              <a:t>；</a:t>
            </a:r>
            <a:r>
              <a:rPr lang="zh-CN" altLang="en-US" sz="1600" dirty="0"/>
              <a:t>走读本土生约 </a:t>
            </a:r>
            <a:r>
              <a:rPr lang="sv-SE" altLang="zh-CN" sz="1600" dirty="0"/>
              <a:t>US$8,130</a:t>
            </a:r>
            <a:r>
              <a:rPr lang="zh-CN" altLang="sv-SE" sz="1600" dirty="0"/>
              <a:t>。</a:t>
            </a:r>
          </a:p>
          <a:p>
            <a:pPr algn="l">
              <a:lnSpc>
                <a:spcPct val="120000"/>
              </a:lnSpc>
            </a:pPr>
            <a:endParaRPr lang="zh-CN" altLang="sv-SE" b="0" i="0" u="none" strike="noStrike" dirty="0">
              <a:solidFill>
                <a:srgbClr val="000000"/>
              </a:solidFill>
              <a:effectLst/>
            </a:endParaRPr>
          </a:p>
          <a:p>
            <a:pPr algn="l">
              <a:lnSpc>
                <a:spcPct val="120000"/>
              </a:lnSpc>
            </a:pPr>
            <a:r>
              <a:rPr lang="zh-CN" altLang="en-US" b="1" dirty="0">
                <a:solidFill>
                  <a:srgbClr val="C00000"/>
                </a:solidFill>
              </a:rPr>
              <a:t>国际生额外费用</a:t>
            </a:r>
          </a:p>
          <a:p>
            <a:pPr marL="285750" indent="-285750" algn="l">
              <a:buFont typeface="Arial" panose="020B0604020202020204" pitchFamily="34" charset="0"/>
              <a:buChar char="•"/>
            </a:pPr>
            <a:r>
              <a:rPr lang="sv-SE" altLang="zh-CN" sz="1600" i="0" u="none" strike="noStrike" dirty="0">
                <a:solidFill>
                  <a:srgbClr val="000000"/>
                </a:solidFill>
                <a:effectLst/>
              </a:rPr>
              <a:t>I-20 </a:t>
            </a:r>
            <a:r>
              <a:rPr lang="zh-CN" altLang="en-US" sz="1600" i="0" u="none" strike="noStrike" dirty="0">
                <a:solidFill>
                  <a:srgbClr val="000000"/>
                </a:solidFill>
                <a:effectLst/>
              </a:rPr>
              <a:t>申请费：</a:t>
            </a:r>
            <a:r>
              <a:rPr lang="sv-SE" altLang="zh-CN" sz="1600" i="0" u="none" strike="noStrike" dirty="0">
                <a:solidFill>
                  <a:srgbClr val="000000"/>
                </a:solidFill>
                <a:effectLst/>
              </a:rPr>
              <a:t>US$370</a:t>
            </a:r>
            <a:r>
              <a:rPr lang="zh-CN" altLang="sv-SE" sz="1600" i="0" u="none" strike="noStrike" dirty="0">
                <a:solidFill>
                  <a:srgbClr val="000000"/>
                </a:solidFill>
                <a:effectLst/>
              </a:rPr>
              <a:t>。</a:t>
            </a:r>
          </a:p>
          <a:p>
            <a:pPr marL="285750" indent="-285750" algn="l">
              <a:buFont typeface="Arial" panose="020B0604020202020204" pitchFamily="34" charset="0"/>
              <a:buChar char="•"/>
            </a:pPr>
            <a:r>
              <a:rPr lang="sv-SE" altLang="zh-CN" sz="1600" i="0" u="none" strike="noStrike" dirty="0">
                <a:solidFill>
                  <a:srgbClr val="000000"/>
                </a:solidFill>
                <a:effectLst/>
              </a:rPr>
              <a:t>Student Health Insurance </a:t>
            </a:r>
            <a:r>
              <a:rPr lang="zh-CN" altLang="en-US" sz="1600" i="0" u="none" strike="noStrike" dirty="0">
                <a:solidFill>
                  <a:srgbClr val="000000"/>
                </a:solidFill>
                <a:effectLst/>
              </a:rPr>
              <a:t>国际学生保险：</a:t>
            </a:r>
            <a:r>
              <a:rPr lang="sv-SE" altLang="zh-CN" sz="1600" i="0" u="none" strike="noStrike" dirty="0">
                <a:solidFill>
                  <a:srgbClr val="000000"/>
                </a:solidFill>
                <a:effectLst/>
              </a:rPr>
              <a:t>US$268</a:t>
            </a:r>
            <a:r>
              <a:rPr lang="zh-CN" altLang="sv-SE" sz="1600" i="0" u="none" strike="noStrike" dirty="0">
                <a:solidFill>
                  <a:srgbClr val="000000"/>
                </a:solidFill>
                <a:effectLst/>
              </a:rPr>
              <a:t>。</a:t>
            </a:r>
          </a:p>
          <a:p>
            <a:pPr marL="285750" indent="-285750" algn="l">
              <a:buFont typeface="Arial" panose="020B0604020202020204" pitchFamily="34" charset="0"/>
              <a:buChar char="•"/>
            </a:pPr>
            <a:r>
              <a:rPr lang="zh-CN" altLang="en-US" sz="1600" i="0" u="none" strike="noStrike" dirty="0">
                <a:solidFill>
                  <a:srgbClr val="000000"/>
                </a:solidFill>
                <a:effectLst/>
              </a:rPr>
              <a:t>住校合计约 </a:t>
            </a:r>
            <a:r>
              <a:rPr lang="sv-SE" altLang="zh-CN" sz="1600" i="0" u="none" strike="noStrike" dirty="0">
                <a:solidFill>
                  <a:srgbClr val="000000"/>
                </a:solidFill>
                <a:effectLst/>
              </a:rPr>
              <a:t>US$12,208</a:t>
            </a:r>
            <a:r>
              <a:rPr lang="zh-CN" altLang="sv-SE" sz="1600" i="0" u="none" strike="noStrike" dirty="0">
                <a:solidFill>
                  <a:srgbClr val="000000"/>
                </a:solidFill>
                <a:effectLst/>
              </a:rPr>
              <a:t>，</a:t>
            </a:r>
            <a:r>
              <a:rPr lang="zh-CN" altLang="en-US" sz="1600" i="0" u="none" strike="noStrike" dirty="0">
                <a:solidFill>
                  <a:srgbClr val="000000"/>
                </a:solidFill>
                <a:effectLst/>
              </a:rPr>
              <a:t>不含美国签证费（约 </a:t>
            </a:r>
            <a:r>
              <a:rPr lang="sv-SE" altLang="zh-CN" sz="1600" i="0" u="none" strike="noStrike" dirty="0">
                <a:solidFill>
                  <a:srgbClr val="000000"/>
                </a:solidFill>
                <a:effectLst/>
              </a:rPr>
              <a:t>US$185</a:t>
            </a:r>
            <a:r>
              <a:rPr lang="zh-CN" altLang="sv-SE" sz="1600" i="0" u="none" strike="noStrike" dirty="0">
                <a:solidFill>
                  <a:srgbClr val="000000"/>
                </a:solidFill>
                <a:effectLst/>
              </a:rPr>
              <a:t>）</a:t>
            </a:r>
            <a:r>
              <a:rPr lang="zh-CN" altLang="en-US" sz="1600" i="0" u="none" strike="noStrike" dirty="0">
                <a:solidFill>
                  <a:srgbClr val="000000"/>
                </a:solidFill>
                <a:effectLst/>
              </a:rPr>
              <a:t>与 </a:t>
            </a:r>
            <a:r>
              <a:rPr lang="sv-SE" altLang="zh-CN" sz="1600" i="0" u="none" strike="noStrike" dirty="0">
                <a:solidFill>
                  <a:srgbClr val="000000"/>
                </a:solidFill>
                <a:effectLst/>
              </a:rPr>
              <a:t>SEVIS </a:t>
            </a:r>
            <a:r>
              <a:rPr lang="zh-CN" altLang="en-US" sz="1600" i="0" u="none" strike="noStrike" dirty="0">
                <a:solidFill>
                  <a:srgbClr val="000000"/>
                </a:solidFill>
                <a:effectLst/>
              </a:rPr>
              <a:t>费用（</a:t>
            </a:r>
            <a:r>
              <a:rPr lang="sv-SE" altLang="zh-CN" sz="1600" i="0" u="none" strike="noStrike" dirty="0">
                <a:solidFill>
                  <a:srgbClr val="000000"/>
                </a:solidFill>
                <a:effectLst/>
              </a:rPr>
              <a:t>US$350</a:t>
            </a:r>
            <a:r>
              <a:rPr lang="zh-CN" altLang="sv-SE" sz="1600" i="0" u="none" strike="noStrike" dirty="0">
                <a:solidFill>
                  <a:srgbClr val="000000"/>
                </a:solidFill>
                <a:effectLst/>
              </a:rPr>
              <a:t>）。</a:t>
            </a:r>
          </a:p>
          <a:p>
            <a:pPr algn="l">
              <a:lnSpc>
                <a:spcPct val="120000"/>
              </a:lnSpc>
              <a:buFont typeface="Arial" panose="020B0604020202020204" pitchFamily="34" charset="0"/>
              <a:buChar char="•"/>
            </a:pPr>
            <a:endParaRPr lang="zh-CN" altLang="en-US" sz="1600" i="0" u="none" strike="noStrike" dirty="0">
              <a:solidFill>
                <a:srgbClr val="000000"/>
              </a:solidFill>
              <a:effectLst/>
            </a:endParaRPr>
          </a:p>
        </p:txBody>
      </p:sp>
    </p:spTree>
    <p:extLst>
      <p:ext uri="{BB962C8B-B14F-4D97-AF65-F5344CB8AC3E}">
        <p14:creationId xmlns:p14="http://schemas.microsoft.com/office/powerpoint/2010/main" val="899556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90ED7266-808B-A652-0128-F94364C3649A}"/>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zh-CN" altLang="en-US" sz="3200" b="1" i="0" u="none" strike="noStrike" dirty="0">
                <a:solidFill>
                  <a:srgbClr val="000000"/>
                </a:solidFill>
                <a:effectLst/>
                <a:latin typeface="PingFang SC" panose="020B0400000000000000" pitchFamily="34" charset="-122"/>
                <a:ea typeface="PingFang SC" panose="020B0400000000000000" pitchFamily="34" charset="-122"/>
              </a:rPr>
              <a:t>申请条件与材料要求</a:t>
            </a:r>
            <a:endParaRPr lang="en-US" sz="3200" b="1" dirty="0">
              <a:latin typeface="PingFang SC" panose="020B0400000000000000" pitchFamily="34" charset="-122"/>
              <a:ea typeface="PingFang SC" panose="020B0400000000000000" pitchFamily="34" charset="-122"/>
            </a:endParaRPr>
          </a:p>
        </p:txBody>
      </p:sp>
      <p:sp>
        <p:nvSpPr>
          <p:cNvPr id="5" name="文本框 4">
            <a:extLst>
              <a:ext uri="{FF2B5EF4-FFF2-40B4-BE49-F238E27FC236}">
                <a16:creationId xmlns:a16="http://schemas.microsoft.com/office/drawing/2014/main" id="{623F5686-F0C5-DC12-8F68-EE4027959F30}"/>
              </a:ext>
            </a:extLst>
          </p:cNvPr>
          <p:cNvSpPr txBox="1"/>
          <p:nvPr/>
        </p:nvSpPr>
        <p:spPr>
          <a:xfrm>
            <a:off x="947738" y="1582499"/>
            <a:ext cx="4980096" cy="4701543"/>
          </a:xfrm>
          <a:prstGeom prst="rect">
            <a:avLst/>
          </a:prstGeom>
          <a:noFill/>
        </p:spPr>
        <p:txBody>
          <a:bodyPr wrap="square">
            <a:spAutoFit/>
          </a:bodyPr>
          <a:lstStyle/>
          <a:p>
            <a:pPr algn="l">
              <a:lnSpc>
                <a:spcPct val="120000"/>
              </a:lnSpc>
            </a:pPr>
            <a:r>
              <a:rPr lang="zh-CN" altLang="en-US" b="1" i="0" u="none" strike="noStrike" dirty="0">
                <a:solidFill>
                  <a:srgbClr val="C00000"/>
                </a:solidFill>
                <a:effectLst/>
              </a:rPr>
              <a:t>申请资格</a:t>
            </a:r>
            <a:endParaRPr lang="en-US" altLang="zh-CN" b="1" i="0" u="none" strike="noStrike" dirty="0">
              <a:solidFill>
                <a:srgbClr val="C00000"/>
              </a:solidFill>
              <a:effectLst/>
            </a:endParaRPr>
          </a:p>
          <a:p>
            <a:pPr marL="285750" indent="-285750" algn="l">
              <a:lnSpc>
                <a:spcPct val="120000"/>
              </a:lnSpc>
              <a:buFont typeface="Arial" panose="020B0604020202020204" pitchFamily="34" charset="0"/>
              <a:buChar char="•"/>
            </a:pPr>
            <a:r>
              <a:rPr lang="zh-CN" altLang="en-US" sz="1600" dirty="0"/>
              <a:t>学历：申请时已完成 </a:t>
            </a:r>
            <a:r>
              <a:rPr lang="en-US" altLang="zh-CN" sz="1600" dirty="0"/>
              <a:t>9</a:t>
            </a:r>
            <a:r>
              <a:rPr lang="sv-SE" altLang="zh-CN" sz="1600" dirty="0" err="1"/>
              <a:t>th</a:t>
            </a:r>
            <a:r>
              <a:rPr lang="sv-SE" altLang="zh-CN" sz="1600" dirty="0"/>
              <a:t> </a:t>
            </a:r>
            <a:r>
              <a:rPr lang="sv-SE" altLang="zh-CN" sz="1600" dirty="0" err="1"/>
              <a:t>grade</a:t>
            </a:r>
            <a:r>
              <a:rPr lang="sv-SE" altLang="zh-CN" sz="1600" dirty="0"/>
              <a:t> </a:t>
            </a:r>
            <a:r>
              <a:rPr lang="zh-CN" altLang="en-US" sz="1600" dirty="0"/>
              <a:t>的高中生（国内</a:t>
            </a:r>
            <a:r>
              <a:rPr lang="en-US" altLang="zh-CN" sz="1600" dirty="0"/>
              <a:t>/</a:t>
            </a:r>
            <a:r>
              <a:rPr lang="zh-CN" altLang="en-US" sz="1600" dirty="0"/>
              <a:t>国际均可）</a:t>
            </a:r>
          </a:p>
          <a:p>
            <a:pPr marL="285750" indent="-285750">
              <a:buFont typeface="Arial" panose="020B0604020202020204" pitchFamily="34" charset="0"/>
              <a:buChar char="•"/>
            </a:pPr>
            <a:r>
              <a:rPr lang="zh-CN" altLang="en-US" sz="1600" dirty="0"/>
              <a:t>年龄：需满足 </a:t>
            </a:r>
            <a:r>
              <a:rPr lang="sv-SE" altLang="zh-CN" sz="1600" dirty="0"/>
              <a:t>USC Summer Programs </a:t>
            </a:r>
            <a:r>
              <a:rPr lang="zh-CN" altLang="en-US" sz="1600" dirty="0"/>
              <a:t>住校年龄要求（通常为 </a:t>
            </a:r>
            <a:r>
              <a:rPr lang="en-US" altLang="zh-CN" sz="1600" dirty="0"/>
              <a:t>14–15 </a:t>
            </a:r>
            <a:r>
              <a:rPr lang="zh-CN" altLang="en-US" sz="1600" dirty="0"/>
              <a:t>岁以上）</a:t>
            </a:r>
          </a:p>
          <a:p>
            <a:pPr marL="285750" indent="-285750">
              <a:buFont typeface="Arial" panose="020B0604020202020204" pitchFamily="34" charset="0"/>
              <a:buChar char="•"/>
            </a:pPr>
            <a:r>
              <a:rPr lang="zh-CN" altLang="en-US" sz="1600" dirty="0"/>
              <a:t>需自 </a:t>
            </a:r>
            <a:r>
              <a:rPr lang="en-US" altLang="zh-CN" sz="1600" dirty="0"/>
              <a:t>2026-06-22 </a:t>
            </a:r>
            <a:r>
              <a:rPr lang="zh-CN" altLang="en-US" sz="1600" dirty="0"/>
              <a:t>起 全勤参与四周课程与排练，迟到</a:t>
            </a:r>
            <a:r>
              <a:rPr lang="en-US" altLang="zh-CN" sz="1600" dirty="0"/>
              <a:t>/</a:t>
            </a:r>
            <a:r>
              <a:rPr lang="zh-CN" altLang="en-US" sz="1600" dirty="0"/>
              <a:t>缺席通常不被接受</a:t>
            </a:r>
            <a:endParaRPr lang="en-US" altLang="zh-CN" sz="1600" dirty="0"/>
          </a:p>
          <a:p>
            <a:endParaRPr lang="zh-CN" altLang="en-US" sz="1600" b="0" i="0" u="none" strike="noStrike" dirty="0">
              <a:solidFill>
                <a:srgbClr val="000000"/>
              </a:solidFill>
              <a:effectLst/>
            </a:endParaRPr>
          </a:p>
          <a:p>
            <a:pPr algn="l">
              <a:lnSpc>
                <a:spcPct val="120000"/>
              </a:lnSpc>
            </a:pPr>
            <a:r>
              <a:rPr lang="zh-CN" altLang="en-US" b="1" i="0" u="none" strike="noStrike" dirty="0">
                <a:solidFill>
                  <a:srgbClr val="C00000"/>
                </a:solidFill>
                <a:effectLst/>
              </a:rPr>
              <a:t>语言与国际生要求</a:t>
            </a:r>
          </a:p>
          <a:p>
            <a:pPr marL="285750" indent="-285750" algn="l">
              <a:lnSpc>
                <a:spcPct val="120000"/>
              </a:lnSpc>
              <a:buFont typeface="Arial" panose="020B0604020202020204" pitchFamily="34" charset="0"/>
              <a:buChar char="•"/>
            </a:pPr>
            <a:r>
              <a:rPr lang="zh-CN" altLang="en-US" sz="1600" i="0" u="none" strike="noStrike" dirty="0">
                <a:solidFill>
                  <a:srgbClr val="000000"/>
                </a:solidFill>
                <a:effectLst/>
                <a:latin typeface="-webkit-standard"/>
              </a:rPr>
              <a:t>国际学生需按 </a:t>
            </a:r>
            <a:r>
              <a:rPr lang="sv-SE" altLang="zh-CN" sz="1600" i="0" u="none" strike="noStrike" dirty="0">
                <a:solidFill>
                  <a:srgbClr val="000000"/>
                </a:solidFill>
                <a:effectLst/>
                <a:latin typeface="-webkit-standard"/>
              </a:rPr>
              <a:t>USC </a:t>
            </a:r>
            <a:r>
              <a:rPr lang="zh-CN" altLang="en-US" sz="1600" i="0" u="none" strike="noStrike" dirty="0">
                <a:solidFill>
                  <a:srgbClr val="000000"/>
                </a:solidFill>
                <a:effectLst/>
                <a:latin typeface="-webkit-standard"/>
              </a:rPr>
              <a:t>要求提供英语成绩</a:t>
            </a:r>
            <a:endParaRPr lang="en-US" altLang="zh-CN" sz="1600" i="0" u="none" strike="noStrike" dirty="0">
              <a:solidFill>
                <a:srgbClr val="000000"/>
              </a:solidFill>
              <a:effectLst/>
              <a:latin typeface="-webkit-standard"/>
            </a:endParaRPr>
          </a:p>
          <a:p>
            <a:pPr algn="l">
              <a:lnSpc>
                <a:spcPct val="120000"/>
              </a:lnSpc>
              <a:buFont typeface="Arial" panose="020B0604020202020204" pitchFamily="34" charset="0"/>
              <a:buChar char="•"/>
            </a:pPr>
            <a:endParaRPr lang="en-US" altLang="zh-CN" b="1" dirty="0">
              <a:solidFill>
                <a:srgbClr val="C00000"/>
              </a:solidFill>
              <a:latin typeface="-webkit-standard"/>
            </a:endParaRPr>
          </a:p>
          <a:p>
            <a:pPr algn="l">
              <a:lnSpc>
                <a:spcPct val="120000"/>
              </a:lnSpc>
            </a:pPr>
            <a:r>
              <a:rPr lang="zh-CN" altLang="en-US" b="1" dirty="0">
                <a:solidFill>
                  <a:srgbClr val="C00000"/>
                </a:solidFill>
                <a:latin typeface="-webkit-standard"/>
              </a:rPr>
              <a:t>申请截止时间</a:t>
            </a:r>
            <a:endParaRPr lang="en-US" altLang="zh-CN" b="1" dirty="0">
              <a:solidFill>
                <a:srgbClr val="C00000"/>
              </a:solidFill>
              <a:latin typeface="-webkit-standard"/>
            </a:endParaRPr>
          </a:p>
          <a:p>
            <a:pPr marL="285750" indent="-285750" algn="l">
              <a:lnSpc>
                <a:spcPct val="120000"/>
              </a:lnSpc>
              <a:buFont typeface="Arial" panose="020B0604020202020204" pitchFamily="34" charset="0"/>
              <a:buChar char="•"/>
            </a:pPr>
            <a:r>
              <a:rPr lang="zh-CN" altLang="en-US" sz="1600" i="0" u="none" strike="noStrike" dirty="0">
                <a:solidFill>
                  <a:srgbClr val="000000"/>
                </a:solidFill>
                <a:effectLst/>
              </a:rPr>
              <a:t>国际生：</a:t>
            </a:r>
            <a:r>
              <a:rPr lang="en-US" altLang="zh-CN" sz="1600" i="0" u="none" strike="noStrike" dirty="0">
                <a:solidFill>
                  <a:srgbClr val="000000"/>
                </a:solidFill>
                <a:effectLst/>
              </a:rPr>
              <a:t>2026-03-13</a:t>
            </a:r>
          </a:p>
          <a:p>
            <a:pPr marL="285750" indent="-285750" algn="l">
              <a:lnSpc>
                <a:spcPct val="120000"/>
              </a:lnSpc>
              <a:buFont typeface="Arial" panose="020B0604020202020204" pitchFamily="34" charset="0"/>
              <a:buChar char="•"/>
            </a:pPr>
            <a:r>
              <a:rPr lang="zh-CN" altLang="en-US" sz="1600" i="0" u="none" strike="noStrike" dirty="0">
                <a:solidFill>
                  <a:srgbClr val="000000"/>
                </a:solidFill>
                <a:effectLst/>
              </a:rPr>
              <a:t>本土生：</a:t>
            </a:r>
            <a:r>
              <a:rPr lang="en-US" altLang="zh-CN" sz="1600" i="0" u="none" strike="noStrike" dirty="0">
                <a:solidFill>
                  <a:srgbClr val="000000"/>
                </a:solidFill>
                <a:effectLst/>
              </a:rPr>
              <a:t>2026-05-08</a:t>
            </a:r>
            <a:endParaRPr lang="zh-CN" altLang="en-US" sz="1600" i="0" u="none" strike="noStrike" dirty="0">
              <a:solidFill>
                <a:srgbClr val="000000"/>
              </a:solidFill>
              <a:effectLst/>
            </a:endParaRPr>
          </a:p>
          <a:p>
            <a:pPr algn="l">
              <a:lnSpc>
                <a:spcPct val="120000"/>
              </a:lnSpc>
            </a:pPr>
            <a:endParaRPr lang="en-US" altLang="zh-CN" sz="1600" b="0" i="0" u="none" strike="noStrike" dirty="0">
              <a:solidFill>
                <a:srgbClr val="000000"/>
              </a:solidFill>
              <a:effectLst/>
              <a:latin typeface="-webkit-standard"/>
            </a:endParaRPr>
          </a:p>
          <a:p>
            <a:pPr algn="l">
              <a:lnSpc>
                <a:spcPct val="120000"/>
              </a:lnSpc>
              <a:buFont typeface="Arial" panose="020B0604020202020204" pitchFamily="34" charset="0"/>
              <a:buChar char="•"/>
            </a:pPr>
            <a:endParaRPr lang="zh-CN" altLang="en-US" sz="1600" b="0" i="0" u="none" strike="noStrike" dirty="0">
              <a:solidFill>
                <a:srgbClr val="000000"/>
              </a:solidFill>
              <a:effectLst/>
            </a:endParaRPr>
          </a:p>
        </p:txBody>
      </p:sp>
      <p:sp>
        <p:nvSpPr>
          <p:cNvPr id="4" name="文本框 3">
            <a:extLst>
              <a:ext uri="{FF2B5EF4-FFF2-40B4-BE49-F238E27FC236}">
                <a16:creationId xmlns:a16="http://schemas.microsoft.com/office/drawing/2014/main" id="{DFEEA7A5-2E6A-5A9F-1140-74C7084969F4}"/>
              </a:ext>
            </a:extLst>
          </p:cNvPr>
          <p:cNvSpPr txBox="1"/>
          <p:nvPr/>
        </p:nvSpPr>
        <p:spPr>
          <a:xfrm>
            <a:off x="6264168" y="1582499"/>
            <a:ext cx="5548891" cy="4801314"/>
          </a:xfrm>
          <a:prstGeom prst="rect">
            <a:avLst/>
          </a:prstGeom>
          <a:noFill/>
        </p:spPr>
        <p:txBody>
          <a:bodyPr wrap="square">
            <a:spAutoFit/>
          </a:bodyPr>
          <a:lstStyle/>
          <a:p>
            <a:pPr algn="l"/>
            <a:r>
              <a:rPr lang="zh-CN" altLang="en-US" b="1" i="0" u="none" strike="noStrike" dirty="0">
                <a:solidFill>
                  <a:srgbClr val="C00000"/>
                </a:solidFill>
                <a:effectLst/>
              </a:rPr>
              <a:t>申请流程</a:t>
            </a:r>
            <a:endParaRPr lang="en-US" altLang="zh-CN" b="1" i="0" u="none" strike="noStrike" dirty="0">
              <a:solidFill>
                <a:srgbClr val="C00000"/>
              </a:solidFill>
              <a:effectLst/>
            </a:endParaRPr>
          </a:p>
          <a:p>
            <a:pPr algn="l"/>
            <a:r>
              <a:rPr lang="zh-CN" altLang="en-US" sz="1600" i="0" u="none" strike="noStrike" dirty="0">
                <a:solidFill>
                  <a:srgbClr val="000000"/>
                </a:solidFill>
                <a:effectLst/>
              </a:rPr>
              <a:t>通过 </a:t>
            </a:r>
            <a:r>
              <a:rPr lang="sv-SE" altLang="zh-CN" sz="1600" i="0" u="none" strike="noStrike" dirty="0">
                <a:solidFill>
                  <a:srgbClr val="000000"/>
                </a:solidFill>
                <a:effectLst/>
              </a:rPr>
              <a:t>USC Summer Programs </a:t>
            </a:r>
            <a:r>
              <a:rPr lang="sv-SE" altLang="zh-CN" sz="1600" i="0" u="none" strike="noStrike" dirty="0" err="1">
                <a:solidFill>
                  <a:srgbClr val="000000"/>
                </a:solidFill>
                <a:effectLst/>
              </a:rPr>
              <a:t>Application</a:t>
            </a:r>
            <a:r>
              <a:rPr lang="sv-SE" altLang="zh-CN" sz="1600" i="0" u="none" strike="noStrike" dirty="0">
                <a:solidFill>
                  <a:srgbClr val="000000"/>
                </a:solidFill>
                <a:effectLst/>
              </a:rPr>
              <a:t> Portal </a:t>
            </a:r>
            <a:r>
              <a:rPr lang="zh-CN" altLang="en-US" sz="1600" i="0" u="none" strike="noStrike" dirty="0">
                <a:solidFill>
                  <a:srgbClr val="000000"/>
                </a:solidFill>
                <a:effectLst/>
              </a:rPr>
              <a:t>在线申请</a:t>
            </a:r>
          </a:p>
          <a:p>
            <a:pPr marL="285750" indent="-285750" algn="l">
              <a:buFont typeface="Arial" panose="020B0604020202020204" pitchFamily="34" charset="0"/>
              <a:buChar char="•"/>
            </a:pPr>
            <a:r>
              <a:rPr lang="zh-CN" altLang="en-US" sz="1600" i="1" u="none" strike="noStrike" dirty="0">
                <a:effectLst/>
              </a:rPr>
              <a:t>提交材料：</a:t>
            </a:r>
          </a:p>
          <a:p>
            <a:pPr marL="742950" lvl="1" indent="-285750" algn="l">
              <a:buFont typeface="Arial" panose="020B0604020202020204" pitchFamily="34" charset="0"/>
              <a:buChar char="•"/>
            </a:pPr>
            <a:r>
              <a:rPr lang="en-US" altLang="zh-CN" sz="1600" i="0" u="none" strike="noStrike" dirty="0">
                <a:solidFill>
                  <a:srgbClr val="000000"/>
                </a:solidFill>
                <a:effectLst/>
              </a:rPr>
              <a:t>300–500 </a:t>
            </a:r>
            <a:r>
              <a:rPr lang="zh-CN" altLang="en-US" sz="1600" i="0" u="none" strike="noStrike" dirty="0">
                <a:solidFill>
                  <a:srgbClr val="000000"/>
                </a:solidFill>
                <a:effectLst/>
              </a:rPr>
              <a:t>字英文 </a:t>
            </a:r>
            <a:r>
              <a:rPr lang="sv-SE" altLang="zh-CN" sz="1600" i="0" u="none" strike="noStrike" dirty="0">
                <a:solidFill>
                  <a:srgbClr val="000000"/>
                </a:solidFill>
                <a:effectLst/>
              </a:rPr>
              <a:t>essay</a:t>
            </a:r>
            <a:r>
              <a:rPr lang="zh-CN" altLang="sv-SE" sz="1600" i="0" u="none" strike="noStrike" dirty="0">
                <a:solidFill>
                  <a:srgbClr val="000000"/>
                </a:solidFill>
                <a:effectLst/>
              </a:rPr>
              <a:t>（</a:t>
            </a:r>
            <a:r>
              <a:rPr lang="zh-CN" altLang="en-US" sz="1600" i="0" u="none" strike="noStrike" dirty="0">
                <a:solidFill>
                  <a:srgbClr val="000000"/>
                </a:solidFill>
                <a:effectLst/>
              </a:rPr>
              <a:t>说明学习动机与相关经历）；</a:t>
            </a:r>
          </a:p>
          <a:p>
            <a:pPr marL="742950" lvl="1" indent="-285750" algn="l">
              <a:buFont typeface="Arial" panose="020B0604020202020204" pitchFamily="34" charset="0"/>
              <a:buChar char="•"/>
            </a:pPr>
            <a:r>
              <a:rPr lang="zh-CN" altLang="en-US" sz="1600" i="0" u="none" strike="noStrike" dirty="0">
                <a:solidFill>
                  <a:srgbClr val="000000"/>
                </a:solidFill>
                <a:effectLst/>
              </a:rPr>
              <a:t>推荐信（通过在线推荐表单递交）</a:t>
            </a:r>
          </a:p>
          <a:p>
            <a:pPr marL="742950" lvl="1" indent="-285750" algn="l">
              <a:buFont typeface="Arial" panose="020B0604020202020204" pitchFamily="34" charset="0"/>
              <a:buChar char="•"/>
            </a:pPr>
            <a:r>
              <a:rPr lang="zh-CN" altLang="en-US" sz="1600" i="0" u="none" strike="noStrike" dirty="0">
                <a:solidFill>
                  <a:srgbClr val="000000"/>
                </a:solidFill>
                <a:effectLst/>
              </a:rPr>
              <a:t>官方高中成绩单 </a:t>
            </a:r>
            <a:r>
              <a:rPr lang="sv-SE" altLang="zh-CN" sz="1600" i="0" u="none" strike="noStrike" dirty="0">
                <a:solidFill>
                  <a:srgbClr val="000000"/>
                </a:solidFill>
                <a:effectLst/>
              </a:rPr>
              <a:t>PDF</a:t>
            </a:r>
            <a:endParaRPr lang="zh-CN" altLang="sv-SE" sz="1600" i="0" u="none" strike="noStrike" dirty="0">
              <a:solidFill>
                <a:srgbClr val="000000"/>
              </a:solidFill>
              <a:effectLst/>
            </a:endParaRPr>
          </a:p>
          <a:p>
            <a:pPr marL="742950" lvl="1" indent="-285750" algn="l">
              <a:buFont typeface="Arial" panose="020B0604020202020204" pitchFamily="34" charset="0"/>
              <a:buChar char="•"/>
            </a:pPr>
            <a:r>
              <a:rPr lang="zh-CN" altLang="en-US" sz="1600" i="0" u="none" strike="noStrike" dirty="0">
                <a:solidFill>
                  <a:srgbClr val="000000"/>
                </a:solidFill>
                <a:effectLst/>
              </a:rPr>
              <a:t>支付 </a:t>
            </a:r>
            <a:r>
              <a:rPr lang="sv-SE" altLang="zh-CN" sz="1600" i="0" u="none" strike="noStrike" dirty="0">
                <a:solidFill>
                  <a:srgbClr val="000000"/>
                </a:solidFill>
                <a:effectLst/>
              </a:rPr>
              <a:t>US$85 </a:t>
            </a:r>
            <a:r>
              <a:rPr lang="zh-CN" altLang="en-US" sz="1600" i="0" u="none" strike="noStrike" dirty="0">
                <a:solidFill>
                  <a:srgbClr val="000000"/>
                </a:solidFill>
                <a:effectLst/>
              </a:rPr>
              <a:t>申请费（不退）</a:t>
            </a:r>
          </a:p>
          <a:p>
            <a:pPr marL="285750" indent="-285750" algn="l">
              <a:buFont typeface="Arial" panose="020B0604020202020204" pitchFamily="34" charset="0"/>
              <a:buChar char="•"/>
            </a:pPr>
            <a:r>
              <a:rPr lang="zh-CN" altLang="sv-SE" sz="1600" i="0" u="none" strike="noStrike" dirty="0">
                <a:solidFill>
                  <a:srgbClr val="C00000"/>
                </a:solidFill>
                <a:effectLst/>
              </a:rPr>
              <a:t>音乐剧</a:t>
            </a:r>
            <a:r>
              <a:rPr lang="zh-CN" altLang="en-US" sz="1600" i="0" u="none" strike="noStrike" dirty="0">
                <a:solidFill>
                  <a:srgbClr val="C00000"/>
                </a:solidFill>
                <a:effectLst/>
              </a:rPr>
              <a:t>额外要求：</a:t>
            </a:r>
            <a:r>
              <a:rPr lang="zh-CN" altLang="en-US" sz="1600" i="0" u="none" strike="noStrike" dirty="0">
                <a:solidFill>
                  <a:srgbClr val="000000"/>
                </a:solidFill>
                <a:effectLst/>
              </a:rPr>
              <a:t>上传 </a:t>
            </a:r>
            <a:r>
              <a:rPr lang="sv-SE" altLang="zh-CN" sz="1600" i="0" u="none" strike="noStrike" dirty="0">
                <a:solidFill>
                  <a:srgbClr val="000000"/>
                </a:solidFill>
                <a:effectLst/>
              </a:rPr>
              <a:t>audition </a:t>
            </a:r>
            <a:r>
              <a:rPr lang="zh-CN" altLang="en-US" sz="1600" i="0" u="none" strike="noStrike" dirty="0">
                <a:solidFill>
                  <a:srgbClr val="000000"/>
                </a:solidFill>
                <a:effectLst/>
              </a:rPr>
              <a:t>视频：两段 </a:t>
            </a:r>
            <a:r>
              <a:rPr lang="en-US" altLang="zh-CN" sz="1600" i="0" u="none" strike="noStrike" dirty="0">
                <a:solidFill>
                  <a:srgbClr val="000000"/>
                </a:solidFill>
                <a:effectLst/>
              </a:rPr>
              <a:t>32-</a:t>
            </a:r>
            <a:r>
              <a:rPr lang="sv-SE" altLang="zh-CN" sz="1600" i="0" u="none" strike="noStrike" dirty="0">
                <a:solidFill>
                  <a:srgbClr val="000000"/>
                </a:solidFill>
                <a:effectLst/>
              </a:rPr>
              <a:t>bar musical </a:t>
            </a:r>
            <a:r>
              <a:rPr lang="sv-SE" altLang="zh-CN" sz="1600" i="0" u="none" strike="noStrike" dirty="0" err="1">
                <a:solidFill>
                  <a:srgbClr val="000000"/>
                </a:solidFill>
                <a:effectLst/>
              </a:rPr>
              <a:t>theatre</a:t>
            </a:r>
            <a:r>
              <a:rPr lang="sv-SE" altLang="zh-CN" sz="1600" i="0" u="none" strike="noStrike" dirty="0">
                <a:solidFill>
                  <a:srgbClr val="000000"/>
                </a:solidFill>
                <a:effectLst/>
              </a:rPr>
              <a:t> </a:t>
            </a:r>
            <a:r>
              <a:rPr lang="zh-CN" altLang="en-US" sz="1600" i="0" u="none" strike="noStrike" dirty="0">
                <a:solidFill>
                  <a:srgbClr val="000000"/>
                </a:solidFill>
                <a:effectLst/>
              </a:rPr>
              <a:t>选段（</a:t>
            </a:r>
            <a:r>
              <a:rPr lang="en-US" altLang="zh-CN" sz="1600" i="0" u="none" strike="noStrike" dirty="0">
                <a:solidFill>
                  <a:srgbClr val="000000"/>
                </a:solidFill>
                <a:effectLst/>
              </a:rPr>
              <a:t>1 </a:t>
            </a:r>
            <a:r>
              <a:rPr lang="zh-CN" altLang="en-US" sz="1600" i="0" u="none" strike="noStrike" dirty="0">
                <a:solidFill>
                  <a:srgbClr val="000000"/>
                </a:solidFill>
                <a:effectLst/>
              </a:rPr>
              <a:t>首 </a:t>
            </a:r>
            <a:r>
              <a:rPr lang="sv-SE" altLang="zh-CN" sz="1600" i="0" u="none" strike="noStrike" dirty="0" err="1">
                <a:solidFill>
                  <a:srgbClr val="000000"/>
                </a:solidFill>
                <a:effectLst/>
              </a:rPr>
              <a:t>up</a:t>
            </a:r>
            <a:r>
              <a:rPr lang="sv-SE" altLang="zh-CN" sz="1600" i="0" u="none" strike="noStrike" dirty="0">
                <a:solidFill>
                  <a:srgbClr val="000000"/>
                </a:solidFill>
                <a:effectLst/>
              </a:rPr>
              <a:t>-tempo + 1 </a:t>
            </a:r>
            <a:r>
              <a:rPr lang="zh-CN" altLang="en-US" sz="1600" i="0" u="none" strike="noStrike" dirty="0">
                <a:solidFill>
                  <a:srgbClr val="000000"/>
                </a:solidFill>
                <a:effectLst/>
              </a:rPr>
              <a:t>首 </a:t>
            </a:r>
            <a:r>
              <a:rPr lang="sv-SE" altLang="zh-CN" sz="1600" i="0" u="none" strike="noStrike" dirty="0">
                <a:solidFill>
                  <a:srgbClr val="000000"/>
                </a:solidFill>
                <a:effectLst/>
              </a:rPr>
              <a:t>ballad</a:t>
            </a:r>
            <a:r>
              <a:rPr lang="zh-CN" altLang="sv-SE" sz="1600" i="0" u="none" strike="noStrike" dirty="0">
                <a:solidFill>
                  <a:srgbClr val="000000"/>
                </a:solidFill>
                <a:effectLst/>
              </a:rPr>
              <a:t>，</a:t>
            </a:r>
            <a:r>
              <a:rPr lang="zh-CN" altLang="en-US" sz="1600" i="0" u="none" strike="noStrike" dirty="0">
                <a:solidFill>
                  <a:srgbClr val="000000"/>
                </a:solidFill>
                <a:effectLst/>
              </a:rPr>
              <a:t>可清唱或伴奏，不得数字后期处理），并自备舞蹈服</a:t>
            </a:r>
            <a:r>
              <a:rPr lang="en-US" altLang="zh-CN" sz="1600" i="0" u="none" strike="noStrike" dirty="0">
                <a:solidFill>
                  <a:srgbClr val="000000"/>
                </a:solidFill>
                <a:effectLst/>
              </a:rPr>
              <a:t>/</a:t>
            </a:r>
            <a:r>
              <a:rPr lang="zh-CN" altLang="en-US" sz="1600" i="0" u="none" strike="noStrike" dirty="0">
                <a:solidFill>
                  <a:srgbClr val="000000"/>
                </a:solidFill>
                <a:effectLst/>
              </a:rPr>
              <a:t>舞鞋</a:t>
            </a:r>
          </a:p>
          <a:p>
            <a:pPr marL="285750" indent="-285750" algn="l">
              <a:buFont typeface="Arial" panose="020B0604020202020204" pitchFamily="34" charset="0"/>
              <a:buChar char="•"/>
            </a:pPr>
            <a:r>
              <a:rPr lang="zh-CN" altLang="en-US" sz="1600" i="0" u="none" strike="noStrike" dirty="0">
                <a:solidFill>
                  <a:srgbClr val="000000"/>
                </a:solidFill>
                <a:effectLst/>
              </a:rPr>
              <a:t>喜剧表演</a:t>
            </a:r>
            <a:r>
              <a:rPr lang="en-US" altLang="zh-CN" sz="1600" i="0" u="none" strike="noStrike" dirty="0">
                <a:solidFill>
                  <a:srgbClr val="000000"/>
                </a:solidFill>
                <a:effectLst/>
              </a:rPr>
              <a:t>/</a:t>
            </a:r>
            <a:r>
              <a:rPr lang="zh-CN" altLang="en-US" sz="1600" dirty="0">
                <a:solidFill>
                  <a:srgbClr val="000000"/>
                </a:solidFill>
              </a:rPr>
              <a:t>戏剧强化</a:t>
            </a:r>
            <a:r>
              <a:rPr lang="zh-CN" altLang="sv-SE" sz="1600" i="0" u="none" strike="noStrike" dirty="0">
                <a:solidFill>
                  <a:srgbClr val="000000"/>
                </a:solidFill>
                <a:effectLst/>
              </a:rPr>
              <a:t>：</a:t>
            </a:r>
            <a:r>
              <a:rPr lang="zh-CN" altLang="en-US" sz="1600" i="0" u="none" strike="noStrike" dirty="0">
                <a:solidFill>
                  <a:srgbClr val="000000"/>
                </a:solidFill>
                <a:effectLst/>
              </a:rPr>
              <a:t>鼓励在 </a:t>
            </a:r>
            <a:r>
              <a:rPr lang="sv-SE" altLang="zh-CN" sz="1600" i="0" u="none" strike="noStrike" dirty="0">
                <a:solidFill>
                  <a:srgbClr val="000000"/>
                </a:solidFill>
                <a:effectLst/>
              </a:rPr>
              <a:t>essay </a:t>
            </a:r>
            <a:r>
              <a:rPr lang="zh-CN" altLang="en-US" sz="1600" i="0" u="none" strike="noStrike" dirty="0">
                <a:solidFill>
                  <a:srgbClr val="000000"/>
                </a:solidFill>
                <a:effectLst/>
              </a:rPr>
              <a:t>与简历中体现相关经验</a:t>
            </a:r>
          </a:p>
          <a:p>
            <a:pPr marL="285750" indent="-285750" algn="l">
              <a:buFont typeface="Arial" panose="020B0604020202020204" pitchFamily="34" charset="0"/>
              <a:buChar char="•"/>
            </a:pPr>
            <a:r>
              <a:rPr lang="zh-CN" altLang="en-US" sz="1600" i="0" u="none" strike="noStrike" dirty="0">
                <a:solidFill>
                  <a:srgbClr val="000000"/>
                </a:solidFill>
                <a:effectLst/>
              </a:rPr>
              <a:t>审核方式：</a:t>
            </a:r>
            <a:r>
              <a:rPr lang="zh-CN" altLang="sv-SE" sz="1600" i="0" u="none" strike="noStrike" dirty="0">
                <a:solidFill>
                  <a:srgbClr val="000000"/>
                </a:solidFill>
                <a:effectLst/>
              </a:rPr>
              <a:t>滚动录取，</a:t>
            </a:r>
            <a:r>
              <a:rPr lang="zh-CN" altLang="en-US" sz="1600" i="0" u="none" strike="noStrike" dirty="0">
                <a:solidFill>
                  <a:srgbClr val="000000"/>
                </a:solidFill>
                <a:effectLst/>
              </a:rPr>
              <a:t>录取结果通过邮件发送</a:t>
            </a:r>
          </a:p>
          <a:p>
            <a:pPr marL="285750" indent="-285750" algn="l">
              <a:buFont typeface="Arial" panose="020B0604020202020204" pitchFamily="34" charset="0"/>
              <a:buChar char="•"/>
            </a:pPr>
            <a:r>
              <a:rPr lang="zh-CN" altLang="en-US" sz="1600" i="1" u="none" strike="noStrike" dirty="0">
                <a:solidFill>
                  <a:srgbClr val="000000"/>
                </a:solidFill>
                <a:effectLst/>
              </a:rPr>
              <a:t>录取与缴费：</a:t>
            </a:r>
          </a:p>
          <a:p>
            <a:pPr marL="742950" lvl="1" indent="-285750" algn="l">
              <a:buFont typeface="Arial" panose="020B0604020202020204" pitchFamily="34" charset="0"/>
              <a:buChar char="•"/>
            </a:pPr>
            <a:r>
              <a:rPr lang="zh-CN" altLang="en-US" sz="1600" i="0" u="none" strike="noStrike" dirty="0">
                <a:solidFill>
                  <a:srgbClr val="000000"/>
                </a:solidFill>
                <a:effectLst/>
              </a:rPr>
              <a:t>收到 </a:t>
            </a:r>
            <a:r>
              <a:rPr lang="sv-SE" altLang="zh-CN" sz="1600" i="0" u="none" strike="noStrike" dirty="0">
                <a:solidFill>
                  <a:srgbClr val="000000"/>
                </a:solidFill>
                <a:effectLst/>
              </a:rPr>
              <a:t>offer </a:t>
            </a:r>
            <a:r>
              <a:rPr lang="zh-CN" altLang="en-US" sz="1600" i="0" u="none" strike="noStrike" dirty="0">
                <a:solidFill>
                  <a:srgbClr val="000000"/>
                </a:solidFill>
                <a:effectLst/>
              </a:rPr>
              <a:t>后须在录取信规定的 </a:t>
            </a:r>
            <a:r>
              <a:rPr lang="sv-SE" altLang="zh-CN" sz="1600" i="0" u="none" strike="noStrike" dirty="0">
                <a:solidFill>
                  <a:srgbClr val="000000"/>
                </a:solidFill>
                <a:effectLst/>
              </a:rPr>
              <a:t>deadline </a:t>
            </a:r>
            <a:r>
              <a:rPr lang="zh-CN" altLang="en-US" sz="1600" i="0" u="none" strike="noStrike" dirty="0">
                <a:solidFill>
                  <a:srgbClr val="000000"/>
                </a:solidFill>
                <a:effectLst/>
              </a:rPr>
              <a:t>前在线确认并缴纳 </a:t>
            </a:r>
            <a:r>
              <a:rPr lang="sv-SE" altLang="zh-CN" sz="1600" i="0" u="none" strike="noStrike" dirty="0">
                <a:solidFill>
                  <a:srgbClr val="000000"/>
                </a:solidFill>
                <a:effectLst/>
              </a:rPr>
              <a:t>US$1,000 </a:t>
            </a:r>
            <a:r>
              <a:rPr lang="zh-CN" altLang="en-US" sz="1600" i="0" u="none" strike="noStrike" dirty="0">
                <a:solidFill>
                  <a:srgbClr val="000000"/>
                </a:solidFill>
                <a:effectLst/>
              </a:rPr>
              <a:t>不退订金 锁位</a:t>
            </a:r>
          </a:p>
          <a:p>
            <a:pPr marL="742950" lvl="1" indent="-285750" algn="l">
              <a:buFont typeface="Arial" panose="020B0604020202020204" pitchFamily="34" charset="0"/>
              <a:buChar char="•"/>
            </a:pPr>
            <a:r>
              <a:rPr lang="zh-CN" altLang="en-US" sz="1600" i="0" u="none" strike="noStrike" dirty="0">
                <a:solidFill>
                  <a:srgbClr val="000000"/>
                </a:solidFill>
                <a:effectLst/>
              </a:rPr>
              <a:t>其余学费与费用余额须在 </a:t>
            </a:r>
            <a:r>
              <a:rPr lang="en-US" altLang="zh-CN" sz="1600" i="0" u="none" strike="noStrike" dirty="0">
                <a:solidFill>
                  <a:srgbClr val="000000"/>
                </a:solidFill>
                <a:effectLst/>
              </a:rPr>
              <a:t>2026-05-29</a:t>
            </a:r>
            <a:r>
              <a:rPr lang="zh-CN" altLang="en-US" sz="1600" i="0" u="none" strike="noStrike" dirty="0">
                <a:solidFill>
                  <a:srgbClr val="000000"/>
                </a:solidFill>
                <a:effectLst/>
              </a:rPr>
              <a:t> 前缴清</a:t>
            </a:r>
          </a:p>
          <a:p>
            <a:pPr marL="742950" lvl="1" indent="-285750" algn="l">
              <a:buFont typeface="Arial" panose="020B0604020202020204" pitchFamily="34" charset="0"/>
              <a:buChar char="•"/>
            </a:pPr>
            <a:r>
              <a:rPr lang="zh-CN" altLang="en-US" sz="1600" i="0" u="none" strike="noStrike" dirty="0">
                <a:solidFill>
                  <a:srgbClr val="000000"/>
                </a:solidFill>
                <a:effectLst/>
              </a:rPr>
              <a:t>最晚退费</a:t>
            </a:r>
            <a:r>
              <a:rPr lang="en-US" altLang="zh-CN" sz="1600" i="0" u="none" strike="noStrike" dirty="0">
                <a:solidFill>
                  <a:srgbClr val="000000"/>
                </a:solidFill>
                <a:effectLst/>
              </a:rPr>
              <a:t>/</a:t>
            </a:r>
            <a:r>
              <a:rPr lang="zh-CN" altLang="en-US" sz="1600" i="0" u="none" strike="noStrike" dirty="0">
                <a:solidFill>
                  <a:srgbClr val="000000"/>
                </a:solidFill>
                <a:effectLst/>
              </a:rPr>
              <a:t>撤销日期为 </a:t>
            </a:r>
            <a:r>
              <a:rPr lang="en-US" altLang="zh-CN" sz="1600" i="0" u="none" strike="noStrike" dirty="0">
                <a:solidFill>
                  <a:srgbClr val="000000"/>
                </a:solidFill>
                <a:effectLst/>
              </a:rPr>
              <a:t>2026-06-26</a:t>
            </a:r>
            <a:r>
              <a:rPr lang="zh-CN" altLang="en-US" sz="1600" i="0" u="none" strike="noStrike" dirty="0">
                <a:solidFill>
                  <a:srgbClr val="000000"/>
                </a:solidFill>
                <a:effectLst/>
              </a:rPr>
              <a:t>，之后通常不再退款</a:t>
            </a:r>
            <a:endParaRPr lang="zh-CN" altLang="en-US" dirty="0"/>
          </a:p>
        </p:txBody>
      </p:sp>
    </p:spTree>
    <p:extLst>
      <p:ext uri="{BB962C8B-B14F-4D97-AF65-F5344CB8AC3E}">
        <p14:creationId xmlns:p14="http://schemas.microsoft.com/office/powerpoint/2010/main" val="2128843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E68E02F5-9E06-78B3-457F-845F99EA49B8}"/>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en-US" sz="3200" dirty="0" err="1">
                <a:latin typeface="PINGFANG SC SEMIBOLD" panose="020B0400000000000000" pitchFamily="34" charset="-122"/>
                <a:ea typeface="PINGFANG SC SEMIBOLD" panose="020B0400000000000000" pitchFamily="34" charset="-122"/>
              </a:rPr>
              <a:t>师资总述</a:t>
            </a:r>
            <a:endParaRPr lang="en-US" sz="3200" dirty="0">
              <a:latin typeface="PINGFANG SC SEMIBOLD" panose="020B0400000000000000" pitchFamily="34" charset="-122"/>
              <a:ea typeface="PINGFANG SC SEMIBOLD" panose="020B0400000000000000" pitchFamily="34" charset="-122"/>
            </a:endParaRPr>
          </a:p>
        </p:txBody>
      </p:sp>
      <p:sp>
        <p:nvSpPr>
          <p:cNvPr id="8" name="TextBox 7">
            <a:extLst>
              <a:ext uri="{FF2B5EF4-FFF2-40B4-BE49-F238E27FC236}">
                <a16:creationId xmlns:a16="http://schemas.microsoft.com/office/drawing/2014/main" id="{313C6067-AD93-FE14-6A5B-3AD8109D587F}"/>
              </a:ext>
            </a:extLst>
          </p:cNvPr>
          <p:cNvSpPr txBox="1"/>
          <p:nvPr/>
        </p:nvSpPr>
        <p:spPr>
          <a:xfrm>
            <a:off x="1058949" y="1472486"/>
            <a:ext cx="9753213" cy="3970318"/>
          </a:xfrm>
          <a:prstGeom prst="rect">
            <a:avLst/>
          </a:prstGeom>
          <a:noFill/>
          <a:ln>
            <a:noFill/>
          </a:ln>
        </p:spPr>
        <p:txBody>
          <a:bodyPr wrap="square" rtlCol="0">
            <a:spAutoFit/>
          </a:bodyPr>
          <a:lstStyle/>
          <a:p>
            <a:pPr algn="l"/>
            <a:r>
              <a:rPr lang="sv-SE" altLang="zh-CN" b="0" i="0" u="none" strike="noStrike" dirty="0">
                <a:solidFill>
                  <a:srgbClr val="000000"/>
                </a:solidFill>
                <a:effectLst/>
              </a:rPr>
              <a:t>USC Summer Theatre </a:t>
            </a:r>
            <a:r>
              <a:rPr lang="sv-SE" altLang="zh-CN" b="0" i="0" u="none" strike="noStrike" dirty="0" err="1">
                <a:solidFill>
                  <a:srgbClr val="000000"/>
                </a:solidFill>
                <a:effectLst/>
              </a:rPr>
              <a:t>Conservatory</a:t>
            </a:r>
            <a:r>
              <a:rPr lang="sv-SE" altLang="zh-CN" b="0" i="0" u="none" strike="noStrike" dirty="0">
                <a:solidFill>
                  <a:srgbClr val="000000"/>
                </a:solidFill>
                <a:effectLst/>
              </a:rPr>
              <a:t> </a:t>
            </a:r>
            <a:r>
              <a:rPr lang="zh-CN" altLang="en-US" b="0" i="0" u="none" strike="noStrike" dirty="0">
                <a:solidFill>
                  <a:srgbClr val="000000"/>
                </a:solidFill>
                <a:effectLst/>
              </a:rPr>
              <a:t>的授课团队由 </a:t>
            </a:r>
            <a:r>
              <a:rPr lang="sv-SE" altLang="zh-CN" b="0" i="0" u="none" strike="noStrike" dirty="0">
                <a:solidFill>
                  <a:srgbClr val="000000"/>
                </a:solidFill>
                <a:effectLst/>
              </a:rPr>
              <a:t>USC </a:t>
            </a:r>
            <a:r>
              <a:rPr lang="sv-SE" altLang="zh-CN" b="0" i="0" u="none" strike="noStrike" dirty="0" err="1">
                <a:solidFill>
                  <a:srgbClr val="000000"/>
                </a:solidFill>
                <a:effectLst/>
              </a:rPr>
              <a:t>School</a:t>
            </a:r>
            <a:r>
              <a:rPr lang="sv-SE" altLang="zh-CN" b="0" i="0" u="none" strike="noStrike" dirty="0">
                <a:solidFill>
                  <a:srgbClr val="000000"/>
                </a:solidFill>
                <a:effectLst/>
              </a:rPr>
              <a:t> </a:t>
            </a:r>
            <a:r>
              <a:rPr lang="sv-SE" altLang="zh-CN" b="0" i="0" u="none" strike="noStrike" dirty="0" err="1">
                <a:solidFill>
                  <a:srgbClr val="000000"/>
                </a:solidFill>
                <a:effectLst/>
              </a:rPr>
              <a:t>of</a:t>
            </a:r>
            <a:r>
              <a:rPr lang="sv-SE" altLang="zh-CN" b="0" i="0" u="none" strike="noStrike" dirty="0">
                <a:solidFill>
                  <a:srgbClr val="000000"/>
                </a:solidFill>
                <a:effectLst/>
              </a:rPr>
              <a:t> </a:t>
            </a:r>
            <a:r>
              <a:rPr lang="sv-SE" altLang="zh-CN" b="0" i="0" u="none" strike="noStrike" dirty="0" err="1">
                <a:solidFill>
                  <a:srgbClr val="000000"/>
                </a:solidFill>
                <a:effectLst/>
              </a:rPr>
              <a:t>Dramatic</a:t>
            </a:r>
            <a:r>
              <a:rPr lang="sv-SE" altLang="zh-CN" b="0" i="0" u="none" strike="noStrike" dirty="0">
                <a:solidFill>
                  <a:srgbClr val="000000"/>
                </a:solidFill>
                <a:effectLst/>
              </a:rPr>
              <a:t> Arts </a:t>
            </a:r>
            <a:r>
              <a:rPr lang="zh-CN" altLang="en-US" b="0" i="0" u="none" strike="noStrike" dirty="0">
                <a:solidFill>
                  <a:srgbClr val="000000"/>
                </a:solidFill>
                <a:effectLst/>
              </a:rPr>
              <a:t>的专职教师（</a:t>
            </a:r>
            <a:r>
              <a:rPr lang="sv-SE" altLang="zh-CN" b="0" i="0" u="none" strike="noStrike" dirty="0">
                <a:solidFill>
                  <a:srgbClr val="000000"/>
                </a:solidFill>
                <a:effectLst/>
              </a:rPr>
              <a:t>Professors</a:t>
            </a:r>
            <a:r>
              <a:rPr lang="zh-CN" altLang="sv-SE" b="0" i="0" u="none" strike="noStrike" dirty="0">
                <a:solidFill>
                  <a:srgbClr val="000000"/>
                </a:solidFill>
                <a:effectLst/>
              </a:rPr>
              <a:t>、</a:t>
            </a:r>
            <a:r>
              <a:rPr lang="sv-SE" altLang="zh-CN" b="0" i="0" u="none" strike="noStrike" dirty="0">
                <a:solidFill>
                  <a:srgbClr val="000000"/>
                </a:solidFill>
                <a:effectLst/>
              </a:rPr>
              <a:t>Professors </a:t>
            </a:r>
            <a:r>
              <a:rPr lang="sv-SE" altLang="zh-CN" b="0" i="0" u="none" strike="noStrike" dirty="0" err="1">
                <a:solidFill>
                  <a:srgbClr val="000000"/>
                </a:solidFill>
                <a:effectLst/>
              </a:rPr>
              <a:t>of</a:t>
            </a:r>
            <a:r>
              <a:rPr lang="sv-SE" altLang="zh-CN" b="0" i="0" u="none" strike="noStrike" dirty="0">
                <a:solidFill>
                  <a:srgbClr val="000000"/>
                </a:solidFill>
                <a:effectLst/>
              </a:rPr>
              <a:t> Theatre </a:t>
            </a:r>
            <a:r>
              <a:rPr lang="sv-SE" altLang="zh-CN" b="0" i="0" u="none" strike="noStrike" dirty="0" err="1">
                <a:solidFill>
                  <a:srgbClr val="000000"/>
                </a:solidFill>
                <a:effectLst/>
              </a:rPr>
              <a:t>Practice</a:t>
            </a:r>
            <a:r>
              <a:rPr lang="zh-CN" altLang="sv-SE" b="0" i="0" u="none" strike="noStrike" dirty="0">
                <a:solidFill>
                  <a:srgbClr val="000000"/>
                </a:solidFill>
                <a:effectLst/>
              </a:rPr>
              <a:t>、</a:t>
            </a:r>
            <a:r>
              <a:rPr lang="sv-SE" altLang="zh-CN" b="0" i="0" u="none" strike="noStrike" dirty="0" err="1">
                <a:solidFill>
                  <a:srgbClr val="000000"/>
                </a:solidFill>
                <a:effectLst/>
              </a:rPr>
              <a:t>Lecturers</a:t>
            </a:r>
            <a:r>
              <a:rPr lang="zh-CN" altLang="sv-SE" b="0" i="0" u="none" strike="noStrike" dirty="0">
                <a:solidFill>
                  <a:srgbClr val="000000"/>
                </a:solidFill>
                <a:effectLst/>
              </a:rPr>
              <a:t>）</a:t>
            </a:r>
            <a:r>
              <a:rPr lang="zh-CN" altLang="en-US" b="0" i="0" u="none" strike="noStrike" dirty="0">
                <a:solidFill>
                  <a:srgbClr val="000000"/>
                </a:solidFill>
                <a:effectLst/>
              </a:rPr>
              <a:t>及活跃于洛杉矶戏剧、音乐剧、影视、喜剧界的专业艺术家组成。教师在场景教学、即兴训练、声乐课程、动作课程、镜头表演与喜剧创作方面具多年经验。</a:t>
            </a:r>
            <a:endParaRPr lang="en-US" altLang="zh-CN" b="0" i="0" u="none" strike="noStrike" dirty="0">
              <a:solidFill>
                <a:srgbClr val="000000"/>
              </a:solidFill>
              <a:effectLst/>
            </a:endParaRPr>
          </a:p>
          <a:p>
            <a:pPr algn="l"/>
            <a:endParaRPr lang="zh-CN" altLang="en-US" b="0" i="0" u="none" strike="noStrike" dirty="0">
              <a:solidFill>
                <a:srgbClr val="000000"/>
              </a:solidFill>
              <a:effectLst/>
            </a:endParaRPr>
          </a:p>
          <a:p>
            <a:pPr algn="l"/>
            <a:r>
              <a:rPr lang="zh-CN" altLang="en-US" b="0" i="0" u="none" strike="noStrike" dirty="0">
                <a:solidFill>
                  <a:srgbClr val="000000"/>
                </a:solidFill>
                <a:effectLst/>
              </a:rPr>
              <a:t>教学模式强调：</a:t>
            </a:r>
          </a:p>
          <a:p>
            <a:pPr marL="285750" indent="-285750" algn="l">
              <a:buFont typeface="Arial" panose="020B0604020202020204" pitchFamily="34" charset="0"/>
              <a:buChar char="•"/>
            </a:pPr>
            <a:r>
              <a:rPr lang="zh-CN" altLang="en-US" b="0" i="0" u="none" strike="noStrike" dirty="0">
                <a:solidFill>
                  <a:srgbClr val="000000"/>
                </a:solidFill>
                <a:effectLst/>
              </a:rPr>
              <a:t>小班制授课</a:t>
            </a:r>
          </a:p>
          <a:p>
            <a:pPr marL="285750" indent="-285750" algn="l">
              <a:buFont typeface="Arial" panose="020B0604020202020204" pitchFamily="34" charset="0"/>
              <a:buChar char="•"/>
            </a:pPr>
            <a:r>
              <a:rPr lang="zh-CN" altLang="en-US" b="0" i="0" u="none" strike="noStrike" dirty="0">
                <a:solidFill>
                  <a:srgbClr val="000000"/>
                </a:solidFill>
                <a:effectLst/>
              </a:rPr>
              <a:t>过程式反馈</a:t>
            </a:r>
            <a:endParaRPr lang="en-US" altLang="zh-CN" b="0" i="0" u="none" strike="noStrike" dirty="0">
              <a:solidFill>
                <a:srgbClr val="000000"/>
              </a:solidFill>
              <a:effectLst/>
            </a:endParaRPr>
          </a:p>
          <a:p>
            <a:pPr marL="285750" indent="-285750" algn="l">
              <a:buFont typeface="Arial" panose="020B0604020202020204" pitchFamily="34" charset="0"/>
              <a:buChar char="•"/>
            </a:pPr>
            <a:r>
              <a:rPr lang="zh-CN" altLang="en-US" b="0" i="0" u="none" strike="noStrike" dirty="0">
                <a:solidFill>
                  <a:srgbClr val="000000"/>
                </a:solidFill>
                <a:effectLst/>
              </a:rPr>
              <a:t>每日实践</a:t>
            </a:r>
            <a:endParaRPr lang="zh-CN" altLang="sv-SE" b="0" i="0" u="none" strike="noStrike" dirty="0">
              <a:solidFill>
                <a:srgbClr val="000000"/>
              </a:solidFill>
              <a:effectLst/>
            </a:endParaRPr>
          </a:p>
          <a:p>
            <a:pPr marL="285750" indent="-285750" algn="l">
              <a:buFont typeface="Arial" panose="020B0604020202020204" pitchFamily="34" charset="0"/>
              <a:buChar char="•"/>
            </a:pPr>
            <a:r>
              <a:rPr lang="sv-SE" altLang="zh-CN" b="0" i="0" u="none" strike="noStrike" dirty="0">
                <a:solidFill>
                  <a:srgbClr val="000000"/>
                </a:solidFill>
                <a:effectLst/>
              </a:rPr>
              <a:t>ensemble </a:t>
            </a:r>
            <a:r>
              <a:rPr lang="zh-CN" altLang="en-US" b="0" i="0" u="none" strike="noStrike" dirty="0">
                <a:solidFill>
                  <a:srgbClr val="000000"/>
                </a:solidFill>
                <a:effectLst/>
              </a:rPr>
              <a:t>协作</a:t>
            </a:r>
          </a:p>
          <a:p>
            <a:pPr marL="285750" indent="-285750" algn="l">
              <a:buFont typeface="Arial" panose="020B0604020202020204" pitchFamily="34" charset="0"/>
              <a:buChar char="•"/>
            </a:pPr>
            <a:r>
              <a:rPr lang="zh-CN" altLang="en-US" b="0" i="0" u="none" strike="noStrike" dirty="0">
                <a:solidFill>
                  <a:srgbClr val="000000"/>
                </a:solidFill>
                <a:effectLst/>
              </a:rPr>
              <a:t>课堂训练与行业观察相结合</a:t>
            </a:r>
            <a:endParaRPr lang="en-US" altLang="zh-CN" b="0" i="0" u="none" strike="noStrike" dirty="0">
              <a:solidFill>
                <a:srgbClr val="000000"/>
              </a:solidFill>
              <a:effectLst/>
            </a:endParaRPr>
          </a:p>
          <a:p>
            <a:pPr marL="285750" indent="-285750" algn="l">
              <a:buFont typeface="Arial" panose="020B0604020202020204" pitchFamily="34" charset="0"/>
              <a:buChar char="•"/>
            </a:pPr>
            <a:endParaRPr lang="zh-CN" altLang="en-US" b="0" i="0" u="none" strike="noStrike" dirty="0">
              <a:solidFill>
                <a:srgbClr val="000000"/>
              </a:solidFill>
              <a:effectLst/>
            </a:endParaRPr>
          </a:p>
          <a:p>
            <a:pPr algn="l"/>
            <a:r>
              <a:rPr lang="zh-CN" altLang="en-US" b="0" i="0" u="none" strike="noStrike" dirty="0">
                <a:solidFill>
                  <a:srgbClr val="000000"/>
                </a:solidFill>
                <a:effectLst/>
              </a:rPr>
              <a:t>学生在四周内将从专业导师处获得关于排练方法、角色塑造、舞台礼仪、合作方式以及 </a:t>
            </a:r>
            <a:r>
              <a:rPr lang="sv-SE" altLang="zh-CN" b="0" i="0" u="none" strike="noStrike" dirty="0">
                <a:solidFill>
                  <a:srgbClr val="000000"/>
                </a:solidFill>
                <a:effectLst/>
              </a:rPr>
              <a:t>audition </a:t>
            </a:r>
            <a:r>
              <a:rPr lang="zh-CN" altLang="en-US" b="0" i="0" u="none" strike="noStrike" dirty="0">
                <a:solidFill>
                  <a:srgbClr val="000000"/>
                </a:solidFill>
                <a:effectLst/>
              </a:rPr>
              <a:t>准备的直接指导，体验专业戏剧训练的节奏与深度。</a:t>
            </a:r>
          </a:p>
        </p:txBody>
      </p:sp>
    </p:spTree>
    <p:extLst>
      <p:ext uri="{BB962C8B-B14F-4D97-AF65-F5344CB8AC3E}">
        <p14:creationId xmlns:p14="http://schemas.microsoft.com/office/powerpoint/2010/main" val="2887351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E2081F-F7AA-8C14-1700-61927666775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F8BCAE3-4C1B-E984-2FFC-AEB9DA5EB747}"/>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en-US" sz="3200" dirty="0" err="1">
                <a:latin typeface="PINGFANG SC SEMIBOLD" panose="020B0400000000000000" pitchFamily="34" charset="-122"/>
                <a:ea typeface="PINGFANG SC SEMIBOLD" panose="020B0400000000000000" pitchFamily="34" charset="-122"/>
              </a:rPr>
              <a:t>项目总体介绍</a:t>
            </a:r>
            <a:endParaRPr lang="en-US" sz="3200" dirty="0">
              <a:latin typeface="PINGFANG SC SEMIBOLD" panose="020B0400000000000000" pitchFamily="34" charset="-122"/>
              <a:ea typeface="PINGFANG SC SEMIBOLD" panose="020B0400000000000000" pitchFamily="34" charset="-122"/>
            </a:endParaRPr>
          </a:p>
        </p:txBody>
      </p:sp>
      <p:sp>
        <p:nvSpPr>
          <p:cNvPr id="5" name="TextBox 7">
            <a:extLst>
              <a:ext uri="{FF2B5EF4-FFF2-40B4-BE49-F238E27FC236}">
                <a16:creationId xmlns:a16="http://schemas.microsoft.com/office/drawing/2014/main" id="{0902799D-BF56-535D-7740-B14DD34782D0}"/>
              </a:ext>
            </a:extLst>
          </p:cNvPr>
          <p:cNvSpPr txBox="1"/>
          <p:nvPr/>
        </p:nvSpPr>
        <p:spPr>
          <a:xfrm>
            <a:off x="947738" y="1551353"/>
            <a:ext cx="5226710" cy="4390048"/>
          </a:xfrm>
          <a:prstGeom prst="rect">
            <a:avLst/>
          </a:prstGeom>
          <a:noFill/>
        </p:spPr>
        <p:txBody>
          <a:bodyPr wrap="square" rtlCol="0">
            <a:spAutoFit/>
          </a:bodyPr>
          <a:lstStyle/>
          <a:p>
            <a:pPr algn="l">
              <a:lnSpc>
                <a:spcPct val="120000"/>
              </a:lnSpc>
            </a:pPr>
            <a:r>
              <a:rPr lang="sv-SE" altLang="zh-CN" i="0" u="none" strike="noStrike" dirty="0">
                <a:solidFill>
                  <a:srgbClr val="000000"/>
                </a:solidFill>
                <a:effectLst/>
                <a:latin typeface="-webkit-standard"/>
              </a:rPr>
              <a:t>USC Summer Theatre </a:t>
            </a:r>
            <a:r>
              <a:rPr lang="sv-SE" altLang="zh-CN" i="0" u="none" strike="noStrike" dirty="0" err="1">
                <a:solidFill>
                  <a:srgbClr val="000000"/>
                </a:solidFill>
                <a:effectLst/>
                <a:latin typeface="-webkit-standard"/>
              </a:rPr>
              <a:t>Conservatory</a:t>
            </a:r>
            <a:r>
              <a:rPr lang="sv-SE" altLang="zh-CN" i="0" u="none" strike="noStrike" dirty="0">
                <a:solidFill>
                  <a:srgbClr val="000000"/>
                </a:solidFill>
                <a:effectLst/>
                <a:latin typeface="-webkit-standard"/>
              </a:rPr>
              <a:t> </a:t>
            </a:r>
            <a:r>
              <a:rPr lang="zh-CN" altLang="en-US" i="0" u="none" strike="noStrike" dirty="0">
                <a:solidFill>
                  <a:srgbClr val="000000"/>
                </a:solidFill>
                <a:effectLst/>
                <a:latin typeface="-webkit-standard"/>
              </a:rPr>
              <a:t>由 </a:t>
            </a:r>
            <a:r>
              <a:rPr lang="sv-SE" altLang="zh-CN" i="0" u="none" strike="noStrike" dirty="0">
                <a:solidFill>
                  <a:srgbClr val="000000"/>
                </a:solidFill>
                <a:effectLst/>
                <a:latin typeface="-webkit-standard"/>
              </a:rPr>
              <a:t>USC </a:t>
            </a:r>
            <a:r>
              <a:rPr lang="sv-SE" altLang="zh-CN" i="0" u="none" strike="noStrike" dirty="0" err="1">
                <a:solidFill>
                  <a:srgbClr val="000000"/>
                </a:solidFill>
                <a:effectLst/>
                <a:latin typeface="-webkit-standard"/>
              </a:rPr>
              <a:t>School</a:t>
            </a:r>
            <a:r>
              <a:rPr lang="sv-SE" altLang="zh-CN" i="0" u="none" strike="noStrike" dirty="0">
                <a:solidFill>
                  <a:srgbClr val="000000"/>
                </a:solidFill>
                <a:effectLst/>
                <a:latin typeface="-webkit-standard"/>
              </a:rPr>
              <a:t> </a:t>
            </a:r>
            <a:r>
              <a:rPr lang="sv-SE" altLang="zh-CN" i="0" u="none" strike="noStrike" dirty="0" err="1">
                <a:solidFill>
                  <a:srgbClr val="000000"/>
                </a:solidFill>
                <a:effectLst/>
                <a:latin typeface="-webkit-standard"/>
              </a:rPr>
              <a:t>of</a:t>
            </a:r>
            <a:r>
              <a:rPr lang="sv-SE" altLang="zh-CN" i="0" u="none" strike="noStrike" dirty="0">
                <a:solidFill>
                  <a:srgbClr val="000000"/>
                </a:solidFill>
                <a:effectLst/>
                <a:latin typeface="-webkit-standard"/>
              </a:rPr>
              <a:t> </a:t>
            </a:r>
            <a:r>
              <a:rPr lang="sv-SE" altLang="zh-CN" i="0" u="none" strike="noStrike" dirty="0" err="1">
                <a:solidFill>
                  <a:srgbClr val="000000"/>
                </a:solidFill>
                <a:effectLst/>
                <a:latin typeface="-webkit-standard"/>
              </a:rPr>
              <a:t>Dramatic</a:t>
            </a:r>
            <a:r>
              <a:rPr lang="sv-SE" altLang="zh-CN" i="0" u="none" strike="noStrike" dirty="0">
                <a:solidFill>
                  <a:srgbClr val="000000"/>
                </a:solidFill>
                <a:effectLst/>
                <a:latin typeface="-webkit-standard"/>
              </a:rPr>
              <a:t> Arts </a:t>
            </a:r>
            <a:r>
              <a:rPr lang="zh-CN" altLang="en-US" i="0" u="none" strike="noStrike" dirty="0">
                <a:solidFill>
                  <a:srgbClr val="000000"/>
                </a:solidFill>
                <a:effectLst/>
                <a:latin typeface="-webkit-standard"/>
              </a:rPr>
              <a:t>与 </a:t>
            </a:r>
            <a:r>
              <a:rPr lang="sv-SE" altLang="zh-CN" i="0" u="none" strike="noStrike" dirty="0">
                <a:solidFill>
                  <a:srgbClr val="000000"/>
                </a:solidFill>
                <a:effectLst/>
                <a:latin typeface="-webkit-standard"/>
              </a:rPr>
              <a:t>USC Pre-College </a:t>
            </a:r>
            <a:r>
              <a:rPr lang="zh-CN" altLang="en-US" i="0" u="none" strike="noStrike" dirty="0">
                <a:solidFill>
                  <a:srgbClr val="000000"/>
                </a:solidFill>
                <a:effectLst/>
                <a:latin typeface="-webkit-standard"/>
              </a:rPr>
              <a:t>共同开设，是为期四周的大学预科型戏剧训练项目，包含 </a:t>
            </a:r>
            <a:r>
              <a:rPr lang="sv-SE" altLang="zh-CN" i="0" u="none" strike="noStrike" dirty="0">
                <a:solidFill>
                  <a:srgbClr val="000000"/>
                </a:solidFill>
                <a:effectLst/>
              </a:rPr>
              <a:t>Musical Theatre</a:t>
            </a:r>
            <a:r>
              <a:rPr lang="zh-CN" altLang="sv-SE" i="0" u="none" strike="noStrike" dirty="0">
                <a:solidFill>
                  <a:srgbClr val="000000"/>
                </a:solidFill>
                <a:effectLst/>
              </a:rPr>
              <a:t>、</a:t>
            </a:r>
            <a:r>
              <a:rPr lang="sv-SE" altLang="zh-CN" i="0" u="none" strike="noStrike" dirty="0">
                <a:solidFill>
                  <a:srgbClr val="000000"/>
                </a:solidFill>
                <a:effectLst/>
              </a:rPr>
              <a:t>Comedy </a:t>
            </a:r>
            <a:r>
              <a:rPr lang="sv-SE" altLang="zh-CN" i="0" u="none" strike="noStrike" dirty="0" err="1">
                <a:solidFill>
                  <a:srgbClr val="000000"/>
                </a:solidFill>
                <a:effectLst/>
              </a:rPr>
              <a:t>Performance</a:t>
            </a:r>
            <a:r>
              <a:rPr lang="zh-CN" altLang="sv-SE" i="0" u="none" strike="noStrike" dirty="0">
                <a:solidFill>
                  <a:srgbClr val="000000"/>
                </a:solidFill>
                <a:effectLst/>
              </a:rPr>
              <a:t>、</a:t>
            </a:r>
            <a:r>
              <a:rPr lang="sv-SE" altLang="zh-CN" i="0" u="none" strike="noStrike" dirty="0" err="1">
                <a:solidFill>
                  <a:srgbClr val="000000"/>
                </a:solidFill>
                <a:effectLst/>
              </a:rPr>
              <a:t>Acting</a:t>
            </a:r>
            <a:r>
              <a:rPr lang="sv-SE" altLang="zh-CN" i="0" u="none" strike="noStrike" dirty="0">
                <a:solidFill>
                  <a:srgbClr val="000000"/>
                </a:solidFill>
                <a:effectLst/>
              </a:rPr>
              <a:t> Intensive</a:t>
            </a:r>
            <a:r>
              <a:rPr lang="sv-SE" altLang="zh-CN" i="0" u="none" strike="noStrike" dirty="0">
                <a:solidFill>
                  <a:srgbClr val="000000"/>
                </a:solidFill>
                <a:effectLst/>
                <a:latin typeface="-webkit-standard"/>
              </a:rPr>
              <a:t> </a:t>
            </a:r>
            <a:r>
              <a:rPr lang="zh-CN" altLang="en-US" i="0" u="none" strike="noStrike" dirty="0">
                <a:solidFill>
                  <a:srgbClr val="000000"/>
                </a:solidFill>
                <a:effectLst/>
                <a:latin typeface="-webkit-standard"/>
              </a:rPr>
              <a:t>三个方向。项目采用 </a:t>
            </a:r>
            <a:r>
              <a:rPr lang="sv-SE" altLang="zh-CN" i="0" u="none" strike="noStrike" dirty="0" err="1">
                <a:solidFill>
                  <a:srgbClr val="000000"/>
                </a:solidFill>
                <a:effectLst/>
              </a:rPr>
              <a:t>conservatory</a:t>
            </a:r>
            <a:r>
              <a:rPr lang="sv-SE" altLang="zh-CN" i="0" u="none" strike="noStrike" dirty="0">
                <a:solidFill>
                  <a:srgbClr val="000000"/>
                </a:solidFill>
                <a:effectLst/>
              </a:rPr>
              <a:t>-style</a:t>
            </a:r>
            <a:r>
              <a:rPr lang="sv-SE" altLang="zh-CN" i="0" u="none" strike="noStrike" dirty="0">
                <a:solidFill>
                  <a:srgbClr val="000000"/>
                </a:solidFill>
                <a:effectLst/>
                <a:latin typeface="-webkit-standard"/>
              </a:rPr>
              <a:t> </a:t>
            </a:r>
            <a:r>
              <a:rPr lang="zh-CN" altLang="en-US" i="0" u="none" strike="noStrike" dirty="0">
                <a:solidFill>
                  <a:srgbClr val="000000"/>
                </a:solidFill>
                <a:effectLst/>
                <a:latin typeface="-webkit-standard"/>
              </a:rPr>
              <a:t>高强度训练模式，结合课堂学习、工作坊、排练与公开呈现，为有志于戏剧与表演艺术的高中生提供接近大学戏剧专业的学习体验。</a:t>
            </a:r>
            <a:endParaRPr lang="en-US" altLang="zh-CN" i="0" u="none" strike="noStrike" dirty="0">
              <a:solidFill>
                <a:srgbClr val="000000"/>
              </a:solidFill>
              <a:effectLst/>
              <a:latin typeface="-webkit-standard"/>
            </a:endParaRPr>
          </a:p>
          <a:p>
            <a:pPr algn="l">
              <a:lnSpc>
                <a:spcPct val="120000"/>
              </a:lnSpc>
            </a:pPr>
            <a:endParaRPr lang="zh-CN" altLang="en-US" i="0" u="none" strike="noStrike" dirty="0">
              <a:solidFill>
                <a:srgbClr val="000000"/>
              </a:solidFill>
              <a:effectLst/>
            </a:endParaRPr>
          </a:p>
          <a:p>
            <a:pPr algn="l">
              <a:lnSpc>
                <a:spcPct val="120000"/>
              </a:lnSpc>
            </a:pPr>
            <a:r>
              <a:rPr lang="zh-CN" altLang="en-US" i="0" u="none" strike="noStrike" dirty="0">
                <a:solidFill>
                  <a:srgbClr val="000000"/>
                </a:solidFill>
                <a:effectLst/>
                <a:latin typeface="-webkit-standard"/>
              </a:rPr>
              <a:t>每个方向均可获得 </a:t>
            </a:r>
            <a:r>
              <a:rPr lang="en-US" altLang="zh-CN" i="0" u="none" strike="noStrike" dirty="0">
                <a:solidFill>
                  <a:srgbClr val="000000"/>
                </a:solidFill>
                <a:effectLst/>
              </a:rPr>
              <a:t>3 </a:t>
            </a:r>
            <a:r>
              <a:rPr lang="sv-SE" altLang="zh-CN" i="0" u="none" strike="noStrike" dirty="0" err="1">
                <a:solidFill>
                  <a:srgbClr val="000000"/>
                </a:solidFill>
                <a:effectLst/>
              </a:rPr>
              <a:t>units</a:t>
            </a:r>
            <a:r>
              <a:rPr lang="sv-SE" altLang="zh-CN" i="0" u="none" strike="noStrike" dirty="0">
                <a:solidFill>
                  <a:srgbClr val="000000"/>
                </a:solidFill>
                <a:effectLst/>
              </a:rPr>
              <a:t> USC </a:t>
            </a:r>
            <a:r>
              <a:rPr lang="zh-CN" altLang="en-US" i="0" u="none" strike="noStrike" dirty="0">
                <a:solidFill>
                  <a:srgbClr val="000000"/>
                </a:solidFill>
                <a:effectLst/>
              </a:rPr>
              <a:t>选修学分</a:t>
            </a:r>
            <a:r>
              <a:rPr lang="zh-CN" altLang="en-US" i="0" u="none" strike="noStrike" dirty="0">
                <a:solidFill>
                  <a:srgbClr val="000000"/>
                </a:solidFill>
                <a:effectLst/>
                <a:latin typeface="-webkit-standard"/>
              </a:rPr>
              <a:t>，课程内容由专业教师统筹设计，强调过程（</a:t>
            </a:r>
            <a:r>
              <a:rPr lang="sv-SE" altLang="zh-CN" i="0" u="none" strike="noStrike" dirty="0">
                <a:solidFill>
                  <a:srgbClr val="000000"/>
                </a:solidFill>
                <a:effectLst/>
                <a:latin typeface="-webkit-standard"/>
              </a:rPr>
              <a:t>process</a:t>
            </a:r>
            <a:r>
              <a:rPr lang="zh-CN" altLang="sv-SE" i="0" u="none" strike="noStrike" dirty="0">
                <a:solidFill>
                  <a:srgbClr val="000000"/>
                </a:solidFill>
                <a:effectLst/>
                <a:latin typeface="-webkit-standard"/>
              </a:rPr>
              <a:t>）、</a:t>
            </a:r>
            <a:r>
              <a:rPr lang="zh-CN" altLang="en-US" i="0" u="none" strike="noStrike" dirty="0">
                <a:solidFill>
                  <a:srgbClr val="000000"/>
                </a:solidFill>
                <a:effectLst/>
                <a:latin typeface="-webkit-standard"/>
              </a:rPr>
              <a:t>协作（</a:t>
            </a:r>
            <a:r>
              <a:rPr lang="sv-SE" altLang="zh-CN" i="0" u="none" strike="noStrike" dirty="0">
                <a:solidFill>
                  <a:srgbClr val="000000"/>
                </a:solidFill>
                <a:effectLst/>
                <a:latin typeface="-webkit-standard"/>
              </a:rPr>
              <a:t>ensemble</a:t>
            </a:r>
            <a:r>
              <a:rPr lang="zh-CN" altLang="sv-SE" i="0" u="none" strike="noStrike" dirty="0">
                <a:solidFill>
                  <a:srgbClr val="000000"/>
                </a:solidFill>
                <a:effectLst/>
                <a:latin typeface="-webkit-standard"/>
              </a:rPr>
              <a:t>）</a:t>
            </a:r>
            <a:r>
              <a:rPr lang="zh-CN" altLang="en-US" i="0" u="none" strike="noStrike" dirty="0">
                <a:solidFill>
                  <a:srgbClr val="000000"/>
                </a:solidFill>
                <a:effectLst/>
                <a:latin typeface="-webkit-standard"/>
              </a:rPr>
              <a:t>与个人创作能力的培养，以最终的 </a:t>
            </a:r>
            <a:r>
              <a:rPr lang="sv-SE" altLang="zh-CN" i="0" u="none" strike="noStrike" dirty="0">
                <a:solidFill>
                  <a:srgbClr val="000000"/>
                </a:solidFill>
                <a:effectLst/>
              </a:rPr>
              <a:t>workshop </a:t>
            </a:r>
            <a:r>
              <a:rPr lang="sv-SE" altLang="zh-CN" i="0" u="none" strike="noStrike" dirty="0" err="1">
                <a:solidFill>
                  <a:srgbClr val="000000"/>
                </a:solidFill>
                <a:effectLst/>
              </a:rPr>
              <a:t>performance</a:t>
            </a:r>
            <a:r>
              <a:rPr lang="sv-SE" altLang="zh-CN" i="0" u="none" strike="noStrike" dirty="0">
                <a:solidFill>
                  <a:srgbClr val="000000"/>
                </a:solidFill>
                <a:effectLst/>
                <a:latin typeface="-webkit-standard"/>
              </a:rPr>
              <a:t> </a:t>
            </a:r>
            <a:r>
              <a:rPr lang="zh-CN" altLang="en-US" i="0" u="none" strike="noStrike" dirty="0">
                <a:solidFill>
                  <a:srgbClr val="000000"/>
                </a:solidFill>
                <a:effectLst/>
                <a:latin typeface="-webkit-standard"/>
              </a:rPr>
              <a:t>作为学习成果的集中展示。</a:t>
            </a:r>
            <a:endParaRPr lang="zh-CN" altLang="en-US" i="0" u="none" strike="noStrike" dirty="0">
              <a:solidFill>
                <a:srgbClr val="000000"/>
              </a:solidFill>
              <a:effectLst/>
            </a:endParaRPr>
          </a:p>
        </p:txBody>
      </p:sp>
      <p:pic>
        <p:nvPicPr>
          <p:cNvPr id="3" name="Picture 2" descr="Shumway Fountain in Hahn Plaza">
            <a:extLst>
              <a:ext uri="{FF2B5EF4-FFF2-40B4-BE49-F238E27FC236}">
                <a16:creationId xmlns:a16="http://schemas.microsoft.com/office/drawing/2014/main" id="{05C95C2F-9214-FB4B-7A8C-2C2A92A2E3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4324" y="1992527"/>
            <a:ext cx="5107460" cy="2872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3959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a:extLst>
              <a:ext uri="{FF2B5EF4-FFF2-40B4-BE49-F238E27FC236}">
                <a16:creationId xmlns:a16="http://schemas.microsoft.com/office/drawing/2014/main" id="{C058D99D-97C5-B1A7-5D1D-0180C1110A0C}"/>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en-US" sz="3200" dirty="0" err="1">
                <a:latin typeface="PINGFANG SC SEMIBOLD" panose="020B0400000000000000" pitchFamily="34" charset="-122"/>
                <a:ea typeface="PINGFANG SC SEMIBOLD" panose="020B0400000000000000" pitchFamily="34" charset="-122"/>
              </a:rPr>
              <a:t>校园与环境介绍</a:t>
            </a:r>
            <a:endParaRPr lang="en-US" sz="3200" dirty="0">
              <a:latin typeface="PINGFANG SC SEMIBOLD" panose="020B0400000000000000" pitchFamily="34" charset="-122"/>
              <a:ea typeface="PINGFANG SC SEMIBOLD" panose="020B0400000000000000" pitchFamily="34" charset="-122"/>
            </a:endParaRPr>
          </a:p>
        </p:txBody>
      </p:sp>
      <p:sp>
        <p:nvSpPr>
          <p:cNvPr id="6" name="文本框 5">
            <a:extLst>
              <a:ext uri="{FF2B5EF4-FFF2-40B4-BE49-F238E27FC236}">
                <a16:creationId xmlns:a16="http://schemas.microsoft.com/office/drawing/2014/main" id="{6CB81343-C03F-170A-3810-0AED7F959288}"/>
              </a:ext>
            </a:extLst>
          </p:cNvPr>
          <p:cNvSpPr txBox="1"/>
          <p:nvPr/>
        </p:nvSpPr>
        <p:spPr>
          <a:xfrm>
            <a:off x="947738" y="1570831"/>
            <a:ext cx="10704684" cy="3139321"/>
          </a:xfrm>
          <a:prstGeom prst="rect">
            <a:avLst/>
          </a:prstGeom>
          <a:noFill/>
        </p:spPr>
        <p:txBody>
          <a:bodyPr wrap="square">
            <a:spAutoFit/>
          </a:bodyPr>
          <a:lstStyle/>
          <a:p>
            <a:pPr algn="l"/>
            <a:r>
              <a:rPr lang="sv-SE" altLang="zh-CN" i="0" u="none" strike="noStrike" dirty="0">
                <a:solidFill>
                  <a:srgbClr val="000000"/>
                </a:solidFill>
                <a:effectLst/>
                <a:latin typeface="-webkit-standard"/>
              </a:rPr>
              <a:t>USC University Park Campus </a:t>
            </a:r>
            <a:r>
              <a:rPr lang="zh-CN" altLang="en-US" i="0" u="none" strike="noStrike" dirty="0">
                <a:solidFill>
                  <a:srgbClr val="000000"/>
                </a:solidFill>
                <a:effectLst/>
                <a:latin typeface="-webkit-standard"/>
              </a:rPr>
              <a:t>位于洛杉矶市中心附近，是一所城市型综合校园。</a:t>
            </a:r>
            <a:r>
              <a:rPr lang="sv-SE" altLang="zh-CN" i="0" u="none" strike="noStrike" dirty="0">
                <a:solidFill>
                  <a:srgbClr val="000000"/>
                </a:solidFill>
                <a:effectLst/>
                <a:latin typeface="-webkit-standard"/>
              </a:rPr>
              <a:t>Summer Theatre </a:t>
            </a:r>
            <a:r>
              <a:rPr lang="sv-SE" altLang="zh-CN" i="0" u="none" strike="noStrike" dirty="0" err="1">
                <a:solidFill>
                  <a:srgbClr val="000000"/>
                </a:solidFill>
                <a:effectLst/>
                <a:latin typeface="-webkit-standard"/>
              </a:rPr>
              <a:t>Conservatory</a:t>
            </a:r>
            <a:r>
              <a:rPr lang="sv-SE" altLang="zh-CN" i="0" u="none" strike="noStrike" dirty="0">
                <a:solidFill>
                  <a:srgbClr val="000000"/>
                </a:solidFill>
                <a:effectLst/>
                <a:latin typeface="-webkit-standard"/>
              </a:rPr>
              <a:t> </a:t>
            </a:r>
            <a:r>
              <a:rPr lang="zh-CN" altLang="en-US" i="0" u="none" strike="noStrike" dirty="0">
                <a:solidFill>
                  <a:srgbClr val="000000"/>
                </a:solidFill>
                <a:effectLst/>
                <a:latin typeface="-webkit-standard"/>
              </a:rPr>
              <a:t>的课程和排练主要在 </a:t>
            </a:r>
            <a:r>
              <a:rPr lang="sv-SE" altLang="zh-CN" i="0" u="none" strike="noStrike" dirty="0">
                <a:solidFill>
                  <a:srgbClr val="000000"/>
                </a:solidFill>
                <a:effectLst/>
              </a:rPr>
              <a:t>USC </a:t>
            </a:r>
            <a:r>
              <a:rPr lang="zh-CN" altLang="en-US" i="0" u="none" strike="noStrike" dirty="0">
                <a:solidFill>
                  <a:srgbClr val="000000"/>
                </a:solidFill>
                <a:effectLst/>
              </a:rPr>
              <a:t>戏剧学院教学楼与排练空间</a:t>
            </a:r>
            <a:r>
              <a:rPr lang="zh-CN" altLang="en-US" i="0" u="none" strike="noStrike" dirty="0">
                <a:solidFill>
                  <a:srgbClr val="000000"/>
                </a:solidFill>
                <a:effectLst/>
                <a:latin typeface="-webkit-standard"/>
              </a:rPr>
              <a:t> 进行，学生使用与在校大学生相同的教室、黑匣子剧场与排练厅。</a:t>
            </a:r>
            <a:endParaRPr lang="en-US" altLang="zh-CN" i="0" u="none" strike="noStrike" dirty="0">
              <a:solidFill>
                <a:srgbClr val="000000"/>
              </a:solidFill>
              <a:effectLst/>
              <a:latin typeface="-webkit-standard"/>
            </a:endParaRPr>
          </a:p>
          <a:p>
            <a:pPr algn="l"/>
            <a:br>
              <a:rPr lang="zh-CN" altLang="en-US" i="0" u="none" strike="noStrike" dirty="0">
                <a:solidFill>
                  <a:srgbClr val="000000"/>
                </a:solidFill>
                <a:effectLst/>
              </a:rPr>
            </a:br>
            <a:r>
              <a:rPr lang="zh-CN" altLang="en-US" i="0" u="none" strike="noStrike" dirty="0">
                <a:solidFill>
                  <a:srgbClr val="000000"/>
                </a:solidFill>
                <a:effectLst/>
              </a:rPr>
              <a:t>项目安排多次 外出观演与参访，包括：</a:t>
            </a:r>
          </a:p>
          <a:p>
            <a:pPr marL="285750" indent="-285750" algn="l">
              <a:buFont typeface="Arial" panose="020B0604020202020204" pitchFamily="34" charset="0"/>
              <a:buChar char="•"/>
            </a:pPr>
            <a:r>
              <a:rPr lang="zh-CN" altLang="en-US" i="0" u="none" strike="noStrike" dirty="0">
                <a:solidFill>
                  <a:srgbClr val="000000"/>
                </a:solidFill>
                <a:effectLst/>
              </a:rPr>
              <a:t>走访洛杉矶主要剧场（如 </a:t>
            </a:r>
            <a:r>
              <a:rPr lang="sv-SE" altLang="zh-CN" i="0" u="none" strike="noStrike" dirty="0" err="1">
                <a:solidFill>
                  <a:srgbClr val="000000"/>
                </a:solidFill>
                <a:effectLst/>
              </a:rPr>
              <a:t>Pantages</a:t>
            </a:r>
            <a:r>
              <a:rPr lang="zh-CN" altLang="sv-SE" i="0" u="none" strike="noStrike" dirty="0">
                <a:solidFill>
                  <a:srgbClr val="000000"/>
                </a:solidFill>
                <a:effectLst/>
              </a:rPr>
              <a:t>、</a:t>
            </a:r>
            <a:r>
              <a:rPr lang="sv-SE" altLang="zh-CN" i="0" u="none" strike="noStrike" dirty="0" err="1">
                <a:solidFill>
                  <a:srgbClr val="000000"/>
                </a:solidFill>
                <a:effectLst/>
              </a:rPr>
              <a:t>Ahmanson</a:t>
            </a:r>
            <a:r>
              <a:rPr lang="sv-SE" altLang="zh-CN" i="0" u="none" strike="noStrike" dirty="0">
                <a:solidFill>
                  <a:srgbClr val="000000"/>
                </a:solidFill>
                <a:effectLst/>
              </a:rPr>
              <a:t> </a:t>
            </a:r>
            <a:r>
              <a:rPr lang="zh-CN" altLang="en-US" i="0" u="none" strike="noStrike" dirty="0">
                <a:solidFill>
                  <a:srgbClr val="000000"/>
                </a:solidFill>
                <a:effectLst/>
              </a:rPr>
              <a:t>等），观看专业演出并由教师带领讨论；</a:t>
            </a:r>
          </a:p>
          <a:p>
            <a:pPr marL="285750" indent="-285750" algn="l">
              <a:buFont typeface="Arial" panose="020B0604020202020204" pitchFamily="34" charset="0"/>
              <a:buChar char="•"/>
            </a:pPr>
            <a:r>
              <a:rPr lang="zh-CN" altLang="en-US" i="0" u="none" strike="noStrike" dirty="0">
                <a:solidFill>
                  <a:srgbClr val="000000"/>
                </a:solidFill>
                <a:effectLst/>
              </a:rPr>
              <a:t>前往 </a:t>
            </a:r>
            <a:r>
              <a:rPr lang="sv-SE" altLang="zh-CN" i="0" u="none" strike="noStrike" dirty="0">
                <a:solidFill>
                  <a:srgbClr val="000000"/>
                </a:solidFill>
                <a:effectLst/>
              </a:rPr>
              <a:t>Sony Pictures </a:t>
            </a:r>
            <a:r>
              <a:rPr lang="zh-CN" altLang="en-US" i="0" u="none" strike="noStrike" dirty="0">
                <a:solidFill>
                  <a:srgbClr val="000000"/>
                </a:solidFill>
                <a:effectLst/>
              </a:rPr>
              <a:t>等影视片场，了解影视与舞台工业的实际工作环境；</a:t>
            </a:r>
          </a:p>
          <a:p>
            <a:pPr marL="285750" indent="-285750" algn="l">
              <a:buFont typeface="Arial" panose="020B0604020202020204" pitchFamily="34" charset="0"/>
              <a:buChar char="•"/>
            </a:pPr>
            <a:r>
              <a:rPr lang="zh-CN" altLang="en-US" i="0" u="none" strike="noStrike" dirty="0">
                <a:solidFill>
                  <a:srgbClr val="000000"/>
                </a:solidFill>
                <a:effectLst/>
              </a:rPr>
              <a:t>访问喜剧俱乐部或电视节目录制现场（</a:t>
            </a:r>
            <a:r>
              <a:rPr lang="sv-SE" altLang="zh-CN" i="0" u="none" strike="noStrike" dirty="0">
                <a:solidFill>
                  <a:srgbClr val="000000"/>
                </a:solidFill>
                <a:effectLst/>
              </a:rPr>
              <a:t>Comedy </a:t>
            </a:r>
            <a:r>
              <a:rPr lang="sv-SE" altLang="zh-CN" i="0" u="none" strike="noStrike" dirty="0" err="1">
                <a:solidFill>
                  <a:srgbClr val="000000"/>
                </a:solidFill>
                <a:effectLst/>
              </a:rPr>
              <a:t>Performance</a:t>
            </a:r>
            <a:r>
              <a:rPr lang="zh-CN" altLang="sv-SE" i="0" u="none" strike="noStrike" dirty="0">
                <a:solidFill>
                  <a:srgbClr val="000000"/>
                </a:solidFill>
                <a:effectLst/>
              </a:rPr>
              <a:t>、</a:t>
            </a:r>
            <a:r>
              <a:rPr lang="sv-SE" altLang="zh-CN" i="0" u="none" strike="noStrike" dirty="0" err="1">
                <a:solidFill>
                  <a:srgbClr val="000000"/>
                </a:solidFill>
                <a:effectLst/>
              </a:rPr>
              <a:t>Acting</a:t>
            </a:r>
            <a:r>
              <a:rPr lang="sv-SE" altLang="zh-CN" i="0" u="none" strike="noStrike" dirty="0">
                <a:solidFill>
                  <a:srgbClr val="000000"/>
                </a:solidFill>
                <a:effectLst/>
              </a:rPr>
              <a:t> Intensive </a:t>
            </a:r>
            <a:r>
              <a:rPr lang="zh-CN" altLang="en-US" i="0" u="none" strike="noStrike" dirty="0">
                <a:solidFill>
                  <a:srgbClr val="000000"/>
                </a:solidFill>
                <a:effectLst/>
              </a:rPr>
              <a:t>视当年安排）。</a:t>
            </a:r>
            <a:endParaRPr lang="en-US" altLang="zh-CN" i="0" u="none" strike="noStrike" dirty="0">
              <a:solidFill>
                <a:srgbClr val="000000"/>
              </a:solidFill>
              <a:effectLst/>
            </a:endParaRPr>
          </a:p>
          <a:p>
            <a:pPr algn="l"/>
            <a:endParaRPr lang="zh-CN" altLang="en-US" i="0" u="none" strike="noStrike" dirty="0">
              <a:solidFill>
                <a:srgbClr val="000000"/>
              </a:solidFill>
              <a:effectLst/>
            </a:endParaRPr>
          </a:p>
          <a:p>
            <a:pPr algn="l"/>
            <a:r>
              <a:rPr lang="zh-CN" altLang="en-US" i="0" u="none" strike="noStrike" dirty="0">
                <a:solidFill>
                  <a:srgbClr val="000000"/>
                </a:solidFill>
                <a:effectLst/>
              </a:rPr>
              <a:t>校园生活方面，学生统一入住 </a:t>
            </a:r>
            <a:r>
              <a:rPr lang="sv-SE" altLang="zh-CN" i="0" u="none" strike="noStrike" dirty="0">
                <a:solidFill>
                  <a:srgbClr val="000000"/>
                </a:solidFill>
                <a:effectLst/>
              </a:rPr>
              <a:t>USC </a:t>
            </a:r>
            <a:r>
              <a:rPr lang="zh-CN" altLang="en-US" i="0" u="none" strike="noStrike" dirty="0">
                <a:solidFill>
                  <a:srgbClr val="000000"/>
                </a:solidFill>
                <a:effectLst/>
              </a:rPr>
              <a:t>宿舍，参加夏校组织的晚间与周末活动，体验“准大学生”的住校生活。</a:t>
            </a:r>
          </a:p>
          <a:p>
            <a:pPr algn="l"/>
            <a:endParaRPr lang="zh-CN" altLang="en-US" i="0" u="none" strike="noStrike" dirty="0">
              <a:solidFill>
                <a:srgbClr val="000000"/>
              </a:solidFill>
              <a:effectLst/>
            </a:endParaRPr>
          </a:p>
        </p:txBody>
      </p:sp>
      <p:pic>
        <p:nvPicPr>
          <p:cNvPr id="2054" name="Picture 6" descr="Student eating at USC Village Honors dining hall">
            <a:extLst>
              <a:ext uri="{FF2B5EF4-FFF2-40B4-BE49-F238E27FC236}">
                <a16:creationId xmlns:a16="http://schemas.microsoft.com/office/drawing/2014/main" id="{049A07F8-E0FC-11B5-91CE-46695FE79D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4528750"/>
            <a:ext cx="3840000" cy="216000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Students at the Hahn Plaza Fountain.">
            <a:extLst>
              <a:ext uri="{FF2B5EF4-FFF2-40B4-BE49-F238E27FC236}">
                <a16:creationId xmlns:a16="http://schemas.microsoft.com/office/drawing/2014/main" id="{F54107CA-4FBA-5D71-AB3F-192AE2FD8D6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96" r="29100"/>
          <a:stretch/>
        </p:blipFill>
        <p:spPr bwMode="auto">
          <a:xfrm>
            <a:off x="5350476" y="4528750"/>
            <a:ext cx="2384809" cy="216000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slider image 4">
            <a:extLst>
              <a:ext uri="{FF2B5EF4-FFF2-40B4-BE49-F238E27FC236}">
                <a16:creationId xmlns:a16="http://schemas.microsoft.com/office/drawing/2014/main" id="{362D008E-EFD2-0620-CCF9-18878E13A40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730" r="30514"/>
          <a:stretch/>
        </p:blipFill>
        <p:spPr bwMode="auto">
          <a:xfrm>
            <a:off x="8298023" y="4528750"/>
            <a:ext cx="3492843" cy="216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87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1E43E4-83E6-0D98-8EC3-5A3483451E4E}"/>
              </a:ext>
            </a:extLst>
          </p:cNvPr>
          <p:cNvSpPr txBox="1"/>
          <p:nvPr/>
        </p:nvSpPr>
        <p:spPr>
          <a:xfrm>
            <a:off x="947738" y="399171"/>
            <a:ext cx="9588334" cy="837089"/>
          </a:xfrm>
          <a:prstGeom prst="rect">
            <a:avLst/>
          </a:prstGeom>
          <a:noFill/>
        </p:spPr>
        <p:txBody>
          <a:bodyPr wrap="square" rtlCol="0">
            <a:spAutoFit/>
          </a:bodyPr>
          <a:lstStyle/>
          <a:p>
            <a:pPr>
              <a:lnSpc>
                <a:spcPts val="6500"/>
              </a:lnSpc>
            </a:pPr>
            <a:r>
              <a:rPr lang="en-US" altLang="zh-CN" sz="3200" dirty="0" err="1">
                <a:latin typeface="PINGFANG SC SEMIBOLD" panose="020B0400000000000000" pitchFamily="34" charset="-122"/>
                <a:ea typeface="PINGFANG SC SEMIBOLD" panose="020B0400000000000000" pitchFamily="34" charset="-122"/>
              </a:rPr>
              <a:t>项目介绍</a:t>
            </a:r>
            <a:r>
              <a:rPr lang="zh-CN" altLang="en-US" sz="3200" dirty="0">
                <a:latin typeface="PINGFANG SC SEMIBOLD" panose="020B0400000000000000" pitchFamily="34" charset="-122"/>
                <a:ea typeface="PINGFANG SC SEMIBOLD" panose="020B0400000000000000" pitchFamily="34" charset="-122"/>
              </a:rPr>
              <a:t> </a:t>
            </a:r>
            <a:r>
              <a:rPr lang="en-US" altLang="zh-CN" sz="3200" dirty="0">
                <a:latin typeface="PINGFANG SC SEMIBOLD" panose="020B0400000000000000" pitchFamily="34" charset="-122"/>
                <a:ea typeface="PINGFANG SC SEMIBOLD" panose="020B0400000000000000" pitchFamily="34" charset="-122"/>
              </a:rPr>
              <a:t>-</a:t>
            </a:r>
            <a:r>
              <a:rPr lang="zh-CN" altLang="en-US" sz="3200" dirty="0">
                <a:latin typeface="PINGFANG SC SEMIBOLD" panose="020B0400000000000000" pitchFamily="34" charset="-122"/>
                <a:ea typeface="PINGFANG SC SEMIBOLD" panose="020B0400000000000000" pitchFamily="34" charset="-122"/>
              </a:rPr>
              <a:t> </a:t>
            </a:r>
            <a:r>
              <a:rPr lang="sv-SE" altLang="zh-CN" sz="2800" dirty="0">
                <a:solidFill>
                  <a:schemeClr val="accent1"/>
                </a:solidFill>
                <a:latin typeface="HarmonyOS Sans SC Black" panose="00000A00000000000000" pitchFamily="2" charset="-122"/>
              </a:rPr>
              <a:t>Musical Theatre</a:t>
            </a:r>
            <a:r>
              <a:rPr lang="zh-CN" altLang="sv-SE" sz="2800" dirty="0">
                <a:solidFill>
                  <a:schemeClr val="accent1"/>
                </a:solidFill>
                <a:latin typeface="HarmonyOS Sans SC Black" panose="00000A00000000000000" pitchFamily="2" charset="-122"/>
              </a:rPr>
              <a:t>（</a:t>
            </a:r>
            <a:r>
              <a:rPr lang="zh-CN" altLang="en-US" sz="2800" dirty="0">
                <a:solidFill>
                  <a:schemeClr val="accent1"/>
                </a:solidFill>
                <a:latin typeface="HarmonyOS Sans SC Black" panose="00000A00000000000000" pitchFamily="2" charset="-122"/>
              </a:rPr>
              <a:t>音乐剧方向）</a:t>
            </a:r>
            <a:endParaRPr lang="en-US" altLang="zh-CN" sz="3200" dirty="0">
              <a:latin typeface="PINGFANG SC SEMIBOLD" panose="020B0400000000000000" pitchFamily="34" charset="-122"/>
              <a:ea typeface="PINGFANG SC SEMIBOLD" panose="020B0400000000000000" pitchFamily="34" charset="-122"/>
            </a:endParaRPr>
          </a:p>
        </p:txBody>
      </p:sp>
      <p:sp>
        <p:nvSpPr>
          <p:cNvPr id="8" name="TextBox 7">
            <a:extLst>
              <a:ext uri="{FF2B5EF4-FFF2-40B4-BE49-F238E27FC236}">
                <a16:creationId xmlns:a16="http://schemas.microsoft.com/office/drawing/2014/main" id="{8650F0B2-3FD2-C235-D776-1E9DDD78789F}"/>
              </a:ext>
            </a:extLst>
          </p:cNvPr>
          <p:cNvSpPr txBox="1"/>
          <p:nvPr/>
        </p:nvSpPr>
        <p:spPr>
          <a:xfrm>
            <a:off x="982662" y="1656187"/>
            <a:ext cx="5113338" cy="4800097"/>
          </a:xfrm>
          <a:prstGeom prst="rect">
            <a:avLst/>
          </a:prstGeom>
          <a:noFill/>
        </p:spPr>
        <p:txBody>
          <a:bodyPr wrap="square" rtlCol="0">
            <a:spAutoFit/>
          </a:bodyPr>
          <a:lstStyle/>
          <a:p>
            <a:pPr>
              <a:lnSpc>
                <a:spcPct val="120000"/>
              </a:lnSpc>
            </a:pPr>
            <a:r>
              <a:rPr lang="sv-SE" altLang="zh-CN" sz="1600" b="0" i="0" u="none" strike="noStrike" dirty="0">
                <a:solidFill>
                  <a:srgbClr val="000000"/>
                </a:solidFill>
                <a:effectLst/>
                <a:latin typeface="-webkit-standard"/>
              </a:rPr>
              <a:t>Musical Theatre </a:t>
            </a:r>
            <a:r>
              <a:rPr lang="zh-CN" altLang="en-US" sz="1600" dirty="0">
                <a:solidFill>
                  <a:srgbClr val="000000"/>
                </a:solidFill>
                <a:latin typeface="-webkit-standard"/>
              </a:rPr>
              <a:t>项目让学生在四周内沉浸于音乐、动作与戏剧表演中，体验在 </a:t>
            </a:r>
            <a:r>
              <a:rPr lang="sv-SE" altLang="zh-CN" sz="1600" dirty="0">
                <a:solidFill>
                  <a:srgbClr val="000000"/>
                </a:solidFill>
                <a:latin typeface="-webkit-standard"/>
              </a:rPr>
              <a:t>USC </a:t>
            </a:r>
            <a:r>
              <a:rPr lang="zh-CN" altLang="en-US" sz="1600" dirty="0">
                <a:solidFill>
                  <a:srgbClr val="000000"/>
                </a:solidFill>
                <a:latin typeface="-webkit-standard"/>
              </a:rPr>
              <a:t>学习音乐剧的日常。课程由具有 </a:t>
            </a:r>
            <a:r>
              <a:rPr lang="sv-SE" altLang="zh-CN" sz="1600" dirty="0">
                <a:solidFill>
                  <a:srgbClr val="000000"/>
                </a:solidFill>
                <a:latin typeface="-webkit-standard"/>
              </a:rPr>
              <a:t>Broadway</a:t>
            </a:r>
            <a:r>
              <a:rPr lang="zh-CN" altLang="sv-SE" sz="1600" dirty="0">
                <a:solidFill>
                  <a:srgbClr val="000000"/>
                </a:solidFill>
                <a:latin typeface="-webkit-standard"/>
              </a:rPr>
              <a:t>、</a:t>
            </a:r>
            <a:r>
              <a:rPr lang="sv-SE" altLang="zh-CN" sz="1600" dirty="0">
                <a:solidFill>
                  <a:srgbClr val="000000"/>
                </a:solidFill>
                <a:latin typeface="-webkit-standard"/>
              </a:rPr>
              <a:t>West End</a:t>
            </a:r>
            <a:r>
              <a:rPr lang="zh-CN" altLang="sv-SE" sz="1600" dirty="0">
                <a:solidFill>
                  <a:srgbClr val="000000"/>
                </a:solidFill>
                <a:latin typeface="-webkit-standard"/>
              </a:rPr>
              <a:t>、</a:t>
            </a:r>
            <a:r>
              <a:rPr lang="zh-CN" altLang="en-US" sz="1600" dirty="0">
                <a:solidFill>
                  <a:srgbClr val="000000"/>
                </a:solidFill>
                <a:latin typeface="-webkit-standard"/>
              </a:rPr>
              <a:t>电视与电影工作经验的教师授课，采用 </a:t>
            </a:r>
            <a:r>
              <a:rPr lang="sv-SE" altLang="zh-CN" sz="1600" dirty="0" err="1">
                <a:solidFill>
                  <a:srgbClr val="000000"/>
                </a:solidFill>
                <a:latin typeface="-webkit-standard"/>
              </a:rPr>
              <a:t>conservatory</a:t>
            </a:r>
            <a:r>
              <a:rPr lang="sv-SE" altLang="zh-CN" sz="1600" dirty="0">
                <a:solidFill>
                  <a:srgbClr val="000000"/>
                </a:solidFill>
                <a:latin typeface="-webkit-standard"/>
              </a:rPr>
              <a:t>-style </a:t>
            </a:r>
            <a:r>
              <a:rPr lang="sv-SE" altLang="zh-CN" sz="1600" dirty="0" err="1">
                <a:solidFill>
                  <a:srgbClr val="000000"/>
                </a:solidFill>
                <a:latin typeface="-webkit-standard"/>
              </a:rPr>
              <a:t>troupe</a:t>
            </a:r>
            <a:r>
              <a:rPr lang="sv-SE" altLang="zh-CN" sz="1600" dirty="0">
                <a:solidFill>
                  <a:srgbClr val="000000"/>
                </a:solidFill>
                <a:latin typeface="-webkit-standard"/>
              </a:rPr>
              <a:t> </a:t>
            </a:r>
            <a:r>
              <a:rPr lang="zh-CN" altLang="en-US" sz="1600" dirty="0">
                <a:solidFill>
                  <a:srgbClr val="000000"/>
                </a:solidFill>
                <a:latin typeface="-webkit-standard"/>
              </a:rPr>
              <a:t>形式，学生在固定 </a:t>
            </a:r>
            <a:r>
              <a:rPr lang="sv-SE" altLang="zh-CN" sz="1600" dirty="0">
                <a:solidFill>
                  <a:srgbClr val="000000"/>
                </a:solidFill>
                <a:latin typeface="-webkit-standard"/>
              </a:rPr>
              <a:t>ensemble </a:t>
            </a:r>
            <a:r>
              <a:rPr lang="zh-CN" altLang="en-US" sz="1600" dirty="0">
                <a:solidFill>
                  <a:srgbClr val="000000"/>
                </a:solidFill>
                <a:latin typeface="-webkit-standard"/>
              </a:rPr>
              <a:t>中共同训练与排练。</a:t>
            </a:r>
            <a:endParaRPr lang="en-US" altLang="zh-CN" sz="1600" dirty="0">
              <a:solidFill>
                <a:srgbClr val="000000"/>
              </a:solidFill>
              <a:latin typeface="-webkit-standard"/>
            </a:endParaRPr>
          </a:p>
          <a:p>
            <a:pPr>
              <a:lnSpc>
                <a:spcPct val="120000"/>
              </a:lnSpc>
            </a:pPr>
            <a:endParaRPr lang="en-US" altLang="zh-CN" sz="1600" dirty="0">
              <a:solidFill>
                <a:srgbClr val="000000"/>
              </a:solidFill>
              <a:latin typeface="-webkit-standard"/>
            </a:endParaRPr>
          </a:p>
          <a:p>
            <a:pPr marL="285750" indent="-285750">
              <a:lnSpc>
                <a:spcPct val="120000"/>
              </a:lnSpc>
              <a:buFont typeface="Arial" panose="020B0604020202020204" pitchFamily="34" charset="0"/>
              <a:buChar char="•"/>
            </a:pPr>
            <a:r>
              <a:rPr lang="zh-CN" altLang="sv-SE" sz="1600" dirty="0">
                <a:solidFill>
                  <a:srgbClr val="000000"/>
                </a:solidFill>
                <a:latin typeface="-webkit-standard"/>
              </a:rPr>
              <a:t>舞蹈</a:t>
            </a:r>
            <a:r>
              <a:rPr lang="zh-CN" altLang="en-US" sz="1600" dirty="0">
                <a:solidFill>
                  <a:srgbClr val="000000"/>
                </a:solidFill>
                <a:latin typeface="-webkit-standard"/>
              </a:rPr>
              <a:t>与</a:t>
            </a:r>
            <a:r>
              <a:rPr lang="zh-CN" altLang="sv-SE" sz="1600" dirty="0">
                <a:solidFill>
                  <a:srgbClr val="000000"/>
                </a:solidFill>
                <a:latin typeface="-webkit-standard"/>
              </a:rPr>
              <a:t>动作：</a:t>
            </a:r>
            <a:r>
              <a:rPr lang="zh-CN" altLang="en-US" sz="1600" dirty="0">
                <a:solidFill>
                  <a:srgbClr val="000000"/>
                </a:solidFill>
                <a:latin typeface="-webkit-standard"/>
              </a:rPr>
              <a:t>不同风格的音乐剧舞蹈技巧，包含组合、身体控制与空间感。</a:t>
            </a:r>
          </a:p>
          <a:p>
            <a:pPr marL="285750" indent="-285750">
              <a:lnSpc>
                <a:spcPct val="120000"/>
              </a:lnSpc>
              <a:buFont typeface="Arial" panose="020B0604020202020204" pitchFamily="34" charset="0"/>
              <a:buChar char="•"/>
            </a:pPr>
            <a:r>
              <a:rPr lang="zh-CN" altLang="sv-SE" sz="1600" dirty="0">
                <a:solidFill>
                  <a:srgbClr val="000000"/>
                </a:solidFill>
                <a:latin typeface="-webkit-standard"/>
              </a:rPr>
              <a:t>声乐课程：</a:t>
            </a:r>
            <a:r>
              <a:rPr lang="zh-CN" altLang="en-US" sz="1600" dirty="0">
                <a:solidFill>
                  <a:srgbClr val="000000"/>
                </a:solidFill>
                <a:latin typeface="-webkit-standard"/>
              </a:rPr>
              <a:t>声乐技术与声音保养，关注气息支持、共鸣位置和音色控制。</a:t>
            </a:r>
          </a:p>
          <a:p>
            <a:pPr marL="285750" indent="-285750">
              <a:lnSpc>
                <a:spcPct val="120000"/>
              </a:lnSpc>
              <a:buFont typeface="Arial" panose="020B0604020202020204" pitchFamily="34" charset="0"/>
              <a:buChar char="•"/>
            </a:pPr>
            <a:r>
              <a:rPr lang="zh-CN" altLang="sv-SE" sz="1600" dirty="0">
                <a:solidFill>
                  <a:srgbClr val="000000"/>
                </a:solidFill>
                <a:latin typeface="-webkit-standard"/>
              </a:rPr>
              <a:t>表演：</a:t>
            </a:r>
            <a:r>
              <a:rPr lang="zh-CN" altLang="en-US" sz="1600" dirty="0">
                <a:solidFill>
                  <a:srgbClr val="000000"/>
                </a:solidFill>
                <a:latin typeface="-webkit-standard"/>
              </a:rPr>
              <a:t>在歌唱与对白之间建立角色弧线，处理场景内的行动和关系。</a:t>
            </a:r>
          </a:p>
          <a:p>
            <a:pPr marL="285750" indent="-285750">
              <a:lnSpc>
                <a:spcPct val="120000"/>
              </a:lnSpc>
              <a:buFont typeface="Arial" panose="020B0604020202020204" pitchFamily="34" charset="0"/>
              <a:buChar char="•"/>
            </a:pPr>
            <a:r>
              <a:rPr lang="zh-CN" altLang="sv-SE" sz="1600" dirty="0">
                <a:latin typeface="+mj-lt"/>
              </a:rPr>
              <a:t>大学入学面试：</a:t>
            </a:r>
            <a:r>
              <a:rPr lang="zh-CN" altLang="en-US" sz="1600" dirty="0">
                <a:latin typeface="+mj-lt"/>
              </a:rPr>
              <a:t>针对大学音乐剧项目的 </a:t>
            </a:r>
            <a:r>
              <a:rPr lang="sv-SE" altLang="zh-CN" sz="1600" dirty="0">
                <a:latin typeface="+mj-lt"/>
              </a:rPr>
              <a:t>audition </a:t>
            </a:r>
            <a:r>
              <a:rPr lang="zh-CN" altLang="en-US" sz="1600" dirty="0">
                <a:latin typeface="+mj-lt"/>
              </a:rPr>
              <a:t>进行材料选择与流程准备。</a:t>
            </a:r>
          </a:p>
          <a:p>
            <a:pPr algn="l">
              <a:lnSpc>
                <a:spcPct val="120000"/>
              </a:lnSpc>
            </a:pPr>
            <a:endParaRPr lang="en-US" altLang="zh-CN" sz="1600" dirty="0">
              <a:solidFill>
                <a:srgbClr val="000000"/>
              </a:solidFill>
              <a:latin typeface="+mj-lt"/>
            </a:endParaRPr>
          </a:p>
          <a:p>
            <a:pPr algn="l">
              <a:lnSpc>
                <a:spcPct val="120000"/>
              </a:lnSpc>
            </a:pPr>
            <a:endParaRPr lang="zh-CN" altLang="en-US" sz="1600" i="0" u="none" strike="noStrike" dirty="0">
              <a:solidFill>
                <a:srgbClr val="000000"/>
              </a:solidFill>
              <a:effectLst/>
              <a:latin typeface="+mj-lt"/>
            </a:endParaRPr>
          </a:p>
        </p:txBody>
      </p:sp>
      <p:pic>
        <p:nvPicPr>
          <p:cNvPr id="3074" name="Picture 2" descr="Musical theatre students dance on stage in a dark theatre.">
            <a:extLst>
              <a:ext uri="{FF2B5EF4-FFF2-40B4-BE49-F238E27FC236}">
                <a16:creationId xmlns:a16="http://schemas.microsoft.com/office/drawing/2014/main" id="{A1DA2496-E55E-3863-E6AD-136B731F9C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11554" y="1359243"/>
            <a:ext cx="3904679" cy="231071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 group of musical theatre students pose on the Hollywood Walk of Fame.">
            <a:extLst>
              <a:ext uri="{FF2B5EF4-FFF2-40B4-BE49-F238E27FC236}">
                <a16:creationId xmlns:a16="http://schemas.microsoft.com/office/drawing/2014/main" id="{1DCD2CFC-3FFE-092B-55C9-BF6686ACA9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2477" y="3963086"/>
            <a:ext cx="4107936" cy="2310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6814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64BF8905-C59C-B432-5A87-ACAB6FA0B662}"/>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zh-CN" altLang="en-US" sz="3200" dirty="0">
                <a:latin typeface="PINGFANG SC SEMIBOLD" panose="020B0400000000000000" pitchFamily="34" charset="-122"/>
                <a:ea typeface="PINGFANG SC SEMIBOLD" panose="020B0400000000000000" pitchFamily="34" charset="-122"/>
              </a:rPr>
              <a:t>课程特色与日程安排</a:t>
            </a:r>
            <a:endParaRPr lang="en-US" sz="3200" dirty="0">
              <a:latin typeface="PINGFANG SC SEMIBOLD" panose="020B0400000000000000" pitchFamily="34" charset="-122"/>
              <a:ea typeface="PINGFANG SC SEMIBOLD" panose="020B0400000000000000" pitchFamily="34" charset="-122"/>
            </a:endParaRPr>
          </a:p>
        </p:txBody>
      </p:sp>
      <p:sp>
        <p:nvSpPr>
          <p:cNvPr id="5" name="文本框 4">
            <a:extLst>
              <a:ext uri="{FF2B5EF4-FFF2-40B4-BE49-F238E27FC236}">
                <a16:creationId xmlns:a16="http://schemas.microsoft.com/office/drawing/2014/main" id="{D7EB58D2-23AA-31FE-8ECE-D8525C56221A}"/>
              </a:ext>
            </a:extLst>
          </p:cNvPr>
          <p:cNvSpPr txBox="1"/>
          <p:nvPr/>
        </p:nvSpPr>
        <p:spPr>
          <a:xfrm>
            <a:off x="6414920" y="1390989"/>
            <a:ext cx="6100548" cy="5288756"/>
          </a:xfrm>
          <a:prstGeom prst="rect">
            <a:avLst/>
          </a:prstGeom>
          <a:noFill/>
        </p:spPr>
        <p:txBody>
          <a:bodyPr wrap="square">
            <a:spAutoFit/>
          </a:bodyPr>
          <a:lstStyle/>
          <a:p>
            <a:pPr algn="l"/>
            <a:r>
              <a:rPr lang="sv-SE" altLang="zh-CN" sz="1400" b="1" i="0" u="none" strike="noStrike" dirty="0" err="1">
                <a:solidFill>
                  <a:srgbClr val="C00000"/>
                </a:solidFill>
                <a:effectLst/>
              </a:rPr>
              <a:t>Week</a:t>
            </a:r>
            <a:r>
              <a:rPr lang="sv-SE" altLang="zh-CN" sz="1400" b="1" i="0" u="none" strike="noStrike" dirty="0">
                <a:solidFill>
                  <a:srgbClr val="C00000"/>
                </a:solidFill>
                <a:effectLst/>
              </a:rPr>
              <a:t> 1</a:t>
            </a:r>
            <a:r>
              <a:rPr lang="zh-CN" altLang="sv-SE" sz="1400" b="1" i="0" u="none" strike="noStrike" dirty="0">
                <a:solidFill>
                  <a:srgbClr val="C00000"/>
                </a:solidFill>
                <a:effectLst/>
              </a:rPr>
              <a:t>：</a:t>
            </a:r>
            <a:r>
              <a:rPr lang="zh-CN" altLang="en-US" sz="1400" b="1" i="0" u="none" strike="noStrike" dirty="0">
                <a:solidFill>
                  <a:srgbClr val="C00000"/>
                </a:solidFill>
                <a:effectLst/>
              </a:rPr>
              <a:t>基础技巧与歌曲分析</a:t>
            </a:r>
          </a:p>
          <a:p>
            <a:pPr marL="285750" indent="-285750" algn="l">
              <a:buFont typeface="Arial" panose="020B0604020202020204" pitchFamily="34" charset="0"/>
              <a:buChar char="•"/>
            </a:pPr>
            <a:r>
              <a:rPr lang="zh-CN" altLang="en-US" sz="1400" b="0" i="0" u="none" strike="noStrike" dirty="0">
                <a:solidFill>
                  <a:srgbClr val="000000"/>
                </a:solidFill>
                <a:effectLst/>
              </a:rPr>
              <a:t>学习歌曲分析方法与歌词潜台词（</a:t>
            </a:r>
            <a:r>
              <a:rPr lang="sv-SE" altLang="zh-CN" sz="1400" b="0" i="0" u="none" strike="noStrike" dirty="0">
                <a:solidFill>
                  <a:srgbClr val="000000"/>
                </a:solidFill>
                <a:effectLst/>
              </a:rPr>
              <a:t>musical subtext</a:t>
            </a:r>
            <a:r>
              <a:rPr lang="zh-CN" altLang="sv-SE" sz="1400" b="0" i="0" u="none" strike="noStrike" dirty="0">
                <a:solidFill>
                  <a:srgbClr val="000000"/>
                </a:solidFill>
                <a:effectLst/>
              </a:rPr>
              <a:t>）</a:t>
            </a:r>
          </a:p>
          <a:p>
            <a:pPr marL="285750" indent="-285750" algn="l">
              <a:buFont typeface="Arial" panose="020B0604020202020204" pitchFamily="34" charset="0"/>
              <a:buChar char="•"/>
            </a:pPr>
            <a:r>
              <a:rPr lang="zh-CN" altLang="en-US" sz="1400" b="0" i="0" u="none" strike="noStrike" dirty="0">
                <a:solidFill>
                  <a:srgbClr val="000000"/>
                </a:solidFill>
                <a:effectLst/>
              </a:rPr>
              <a:t>声乐与舞蹈技巧训练</a:t>
            </a:r>
          </a:p>
          <a:p>
            <a:pPr marL="285750" indent="-285750" algn="l">
              <a:buFont typeface="Arial" panose="020B0604020202020204" pitchFamily="34" charset="0"/>
              <a:buChar char="•"/>
            </a:pPr>
            <a:r>
              <a:rPr lang="zh-CN" altLang="en-US" sz="1400" b="0" i="0" u="none" strike="noStrike" dirty="0">
                <a:solidFill>
                  <a:srgbClr val="000000"/>
                </a:solidFill>
                <a:effectLst/>
              </a:rPr>
              <a:t>学习两首 </a:t>
            </a:r>
            <a:r>
              <a:rPr lang="sv-SE" altLang="zh-CN" sz="1400" b="0" i="0" u="none" strike="noStrike" dirty="0">
                <a:solidFill>
                  <a:srgbClr val="000000"/>
                </a:solidFill>
                <a:effectLst/>
              </a:rPr>
              <a:t>ensemble </a:t>
            </a:r>
            <a:r>
              <a:rPr lang="zh-CN" altLang="en-US" sz="1400" b="0" i="0" u="none" strike="noStrike" dirty="0">
                <a:solidFill>
                  <a:srgbClr val="000000"/>
                </a:solidFill>
                <a:effectLst/>
              </a:rPr>
              <a:t>曲目</a:t>
            </a:r>
          </a:p>
          <a:p>
            <a:pPr marL="285750" indent="-285750" algn="l">
              <a:buFont typeface="Arial" panose="020B0604020202020204" pitchFamily="34" charset="0"/>
              <a:buChar char="•"/>
            </a:pPr>
            <a:r>
              <a:rPr lang="zh-CN" altLang="en-US" sz="1400" b="0" i="0" u="none" strike="noStrike" dirty="0">
                <a:solidFill>
                  <a:srgbClr val="000000"/>
                </a:solidFill>
                <a:effectLst/>
              </a:rPr>
              <a:t>前往 </a:t>
            </a:r>
            <a:r>
              <a:rPr lang="sv-SE" altLang="zh-CN" sz="1400" b="0" i="0" u="none" strike="noStrike" dirty="0">
                <a:solidFill>
                  <a:srgbClr val="000000"/>
                </a:solidFill>
                <a:effectLst/>
              </a:rPr>
              <a:t>Sony Pictures Studios </a:t>
            </a:r>
            <a:r>
              <a:rPr lang="zh-CN" altLang="en-US" sz="1400" b="0" i="0" u="none" strike="noStrike" dirty="0">
                <a:solidFill>
                  <a:srgbClr val="000000"/>
                </a:solidFill>
                <a:effectLst/>
              </a:rPr>
              <a:t>专业片场参访</a:t>
            </a:r>
            <a:endParaRPr lang="en-US" altLang="zh-CN" sz="1400" b="0" i="0" u="none" strike="noStrike" dirty="0">
              <a:solidFill>
                <a:srgbClr val="000000"/>
              </a:solidFill>
              <a:effectLst/>
            </a:endParaRPr>
          </a:p>
          <a:p>
            <a:pPr algn="l">
              <a:buFont typeface="Arial" panose="020B0604020202020204" pitchFamily="34" charset="0"/>
              <a:buChar char="•"/>
            </a:pPr>
            <a:endParaRPr lang="zh-CN" altLang="en-US" sz="1400" b="0" i="0" u="none" strike="noStrike" dirty="0">
              <a:solidFill>
                <a:srgbClr val="000000"/>
              </a:solidFill>
              <a:effectLst/>
            </a:endParaRPr>
          </a:p>
          <a:p>
            <a:r>
              <a:rPr lang="sv-SE" altLang="zh-CN" sz="1400" b="1" dirty="0" err="1">
                <a:solidFill>
                  <a:srgbClr val="C00000"/>
                </a:solidFill>
              </a:rPr>
              <a:t>Week</a:t>
            </a:r>
            <a:r>
              <a:rPr lang="sv-SE" altLang="zh-CN" sz="1400" b="1" dirty="0">
                <a:solidFill>
                  <a:srgbClr val="C00000"/>
                </a:solidFill>
              </a:rPr>
              <a:t> 2</a:t>
            </a:r>
            <a:r>
              <a:rPr lang="zh-CN" altLang="sv-SE" sz="1400" b="1" dirty="0">
                <a:solidFill>
                  <a:srgbClr val="C00000"/>
                </a:solidFill>
              </a:rPr>
              <a:t>：</a:t>
            </a:r>
            <a:r>
              <a:rPr lang="sv-SE" altLang="zh-CN" sz="1400" b="1" dirty="0" err="1">
                <a:solidFill>
                  <a:srgbClr val="C00000"/>
                </a:solidFill>
              </a:rPr>
              <a:t>Great</a:t>
            </a:r>
            <a:r>
              <a:rPr lang="sv-SE" altLang="zh-CN" sz="1400" b="1" dirty="0">
                <a:solidFill>
                  <a:srgbClr val="C00000"/>
                </a:solidFill>
              </a:rPr>
              <a:t> </a:t>
            </a:r>
            <a:r>
              <a:rPr lang="sv-SE" altLang="zh-CN" sz="1400" b="1" dirty="0" err="1">
                <a:solidFill>
                  <a:srgbClr val="C00000"/>
                </a:solidFill>
              </a:rPr>
              <a:t>American</a:t>
            </a:r>
            <a:r>
              <a:rPr lang="sv-SE" altLang="zh-CN" sz="1400" b="1" dirty="0">
                <a:solidFill>
                  <a:srgbClr val="C00000"/>
                </a:solidFill>
              </a:rPr>
              <a:t> </a:t>
            </a:r>
            <a:r>
              <a:rPr lang="sv-SE" altLang="zh-CN" sz="1400" b="1" dirty="0" err="1">
                <a:solidFill>
                  <a:srgbClr val="C00000"/>
                </a:solidFill>
              </a:rPr>
              <a:t>Songbook</a:t>
            </a:r>
            <a:r>
              <a:rPr lang="zh-CN" altLang="sv-SE" sz="1400" b="1" dirty="0">
                <a:solidFill>
                  <a:srgbClr val="C00000"/>
                </a:solidFill>
              </a:rPr>
              <a:t>（</a:t>
            </a:r>
            <a:r>
              <a:rPr lang="zh-CN" altLang="en-US" sz="1400" b="1" dirty="0">
                <a:solidFill>
                  <a:srgbClr val="C00000"/>
                </a:solidFill>
              </a:rPr>
              <a:t>第一阶段）</a:t>
            </a:r>
          </a:p>
          <a:p>
            <a:pPr marL="285750" indent="-285750" algn="l">
              <a:buFont typeface="Arial" panose="020B0604020202020204" pitchFamily="34" charset="0"/>
              <a:buChar char="•"/>
            </a:pPr>
            <a:r>
              <a:rPr lang="zh-CN" altLang="en-US" sz="1400" b="0" i="0" u="none" strike="noStrike" dirty="0">
                <a:solidFill>
                  <a:srgbClr val="000000"/>
                </a:solidFill>
                <a:effectLst/>
              </a:rPr>
              <a:t>深入学习音乐剧经典曲库（</a:t>
            </a:r>
            <a:r>
              <a:rPr lang="sv-SE" altLang="zh-CN" sz="1400" b="0" i="0" u="none" strike="noStrike" dirty="0" err="1">
                <a:solidFill>
                  <a:srgbClr val="000000"/>
                </a:solidFill>
                <a:effectLst/>
              </a:rPr>
              <a:t>Great</a:t>
            </a:r>
            <a:r>
              <a:rPr lang="sv-SE" altLang="zh-CN" sz="1400" b="0" i="0" u="none" strike="noStrike" dirty="0">
                <a:solidFill>
                  <a:srgbClr val="000000"/>
                </a:solidFill>
                <a:effectLst/>
              </a:rPr>
              <a:t> </a:t>
            </a:r>
            <a:r>
              <a:rPr lang="sv-SE" altLang="zh-CN" sz="1400" b="0" i="0" u="none" strike="noStrike" dirty="0" err="1">
                <a:solidFill>
                  <a:srgbClr val="000000"/>
                </a:solidFill>
                <a:effectLst/>
              </a:rPr>
              <a:t>American</a:t>
            </a:r>
            <a:r>
              <a:rPr lang="sv-SE" altLang="zh-CN" sz="1400" b="0" i="0" u="none" strike="noStrike" dirty="0">
                <a:solidFill>
                  <a:srgbClr val="000000"/>
                </a:solidFill>
                <a:effectLst/>
              </a:rPr>
              <a:t> </a:t>
            </a:r>
            <a:r>
              <a:rPr lang="sv-SE" altLang="zh-CN" sz="1400" b="0" i="0" u="none" strike="noStrike" dirty="0" err="1">
                <a:solidFill>
                  <a:srgbClr val="000000"/>
                </a:solidFill>
                <a:effectLst/>
              </a:rPr>
              <a:t>Songbook</a:t>
            </a:r>
            <a:r>
              <a:rPr lang="zh-CN" altLang="sv-SE" sz="1400" b="0" i="0" u="none" strike="noStrike" dirty="0">
                <a:solidFill>
                  <a:srgbClr val="000000"/>
                </a:solidFill>
                <a:effectLst/>
              </a:rPr>
              <a:t>）</a:t>
            </a:r>
          </a:p>
          <a:p>
            <a:pPr marL="285750" indent="-285750" algn="l">
              <a:buFont typeface="Arial" panose="020B0604020202020204" pitchFamily="34" charset="0"/>
              <a:buChar char="•"/>
            </a:pPr>
            <a:r>
              <a:rPr lang="sv-SE" altLang="zh-CN" sz="1400" b="0" i="0" u="none" strike="noStrike" dirty="0">
                <a:solidFill>
                  <a:srgbClr val="000000"/>
                </a:solidFill>
                <a:effectLst/>
              </a:rPr>
              <a:t>32-bar audition </a:t>
            </a:r>
            <a:r>
              <a:rPr lang="zh-CN" altLang="en-US" sz="1400" b="0" i="0" u="none" strike="noStrike" dirty="0">
                <a:solidFill>
                  <a:srgbClr val="000000"/>
                </a:solidFill>
                <a:effectLst/>
              </a:rPr>
              <a:t>片段结构训练</a:t>
            </a:r>
          </a:p>
          <a:p>
            <a:pPr marL="285750" indent="-285750" algn="l">
              <a:buFont typeface="Arial" panose="020B0604020202020204" pitchFamily="34" charset="0"/>
              <a:buChar char="•"/>
            </a:pPr>
            <a:r>
              <a:rPr lang="sv-SE" altLang="zh-CN" sz="1400" b="0" i="0" u="none" strike="noStrike" dirty="0">
                <a:solidFill>
                  <a:srgbClr val="000000"/>
                </a:solidFill>
                <a:effectLst/>
              </a:rPr>
              <a:t>Ensemble </a:t>
            </a:r>
            <a:r>
              <a:rPr lang="zh-CN" altLang="en-US" sz="1400" b="0" i="0" u="none" strike="noStrike" dirty="0">
                <a:solidFill>
                  <a:srgbClr val="000000"/>
                </a:solidFill>
                <a:effectLst/>
              </a:rPr>
              <a:t>曲目排练</a:t>
            </a:r>
          </a:p>
          <a:p>
            <a:pPr marL="285750" indent="-285750" algn="l">
              <a:buFont typeface="Arial" panose="020B0604020202020204" pitchFamily="34" charset="0"/>
              <a:buChar char="•"/>
            </a:pPr>
            <a:r>
              <a:rPr lang="zh-CN" altLang="en-US" sz="1400" b="0" i="0" u="none" strike="noStrike" dirty="0">
                <a:solidFill>
                  <a:srgbClr val="000000"/>
                </a:solidFill>
                <a:effectLst/>
              </a:rPr>
              <a:t>参观 </a:t>
            </a:r>
            <a:r>
              <a:rPr lang="sv-SE" altLang="zh-CN" sz="1400" b="0" i="0" u="none" strike="noStrike" dirty="0" err="1">
                <a:solidFill>
                  <a:srgbClr val="000000"/>
                </a:solidFill>
                <a:effectLst/>
              </a:rPr>
              <a:t>Ahmanson</a:t>
            </a:r>
            <a:r>
              <a:rPr lang="sv-SE" altLang="zh-CN" sz="1400" b="0" i="0" u="none" strike="noStrike" dirty="0">
                <a:solidFill>
                  <a:srgbClr val="000000"/>
                </a:solidFill>
                <a:effectLst/>
              </a:rPr>
              <a:t> Theatre </a:t>
            </a:r>
            <a:r>
              <a:rPr lang="zh-CN" altLang="en-US" sz="1400" b="0" i="0" u="none" strike="noStrike" dirty="0">
                <a:solidFill>
                  <a:srgbClr val="000000"/>
                </a:solidFill>
                <a:effectLst/>
              </a:rPr>
              <a:t>并观看演出</a:t>
            </a:r>
            <a:endParaRPr lang="en-US" altLang="zh-CN" sz="1400" b="0" i="0" u="none" strike="noStrike" dirty="0">
              <a:solidFill>
                <a:srgbClr val="000000"/>
              </a:solidFill>
              <a:effectLst/>
            </a:endParaRPr>
          </a:p>
          <a:p>
            <a:pPr algn="l">
              <a:buFont typeface="Arial" panose="020B0604020202020204" pitchFamily="34" charset="0"/>
              <a:buChar char="•"/>
            </a:pPr>
            <a:endParaRPr lang="zh-CN" altLang="en-US" sz="1400" b="0" i="0" u="none" strike="noStrike" dirty="0">
              <a:solidFill>
                <a:srgbClr val="000000"/>
              </a:solidFill>
              <a:effectLst/>
            </a:endParaRPr>
          </a:p>
          <a:p>
            <a:r>
              <a:rPr lang="sv-SE" altLang="zh-CN" sz="1400" b="1" dirty="0" err="1">
                <a:solidFill>
                  <a:srgbClr val="C00000"/>
                </a:solidFill>
              </a:rPr>
              <a:t>Week</a:t>
            </a:r>
            <a:r>
              <a:rPr lang="sv-SE" altLang="zh-CN" sz="1400" b="1" dirty="0">
                <a:solidFill>
                  <a:srgbClr val="C00000"/>
                </a:solidFill>
              </a:rPr>
              <a:t> 3</a:t>
            </a:r>
            <a:r>
              <a:rPr lang="zh-CN" altLang="sv-SE" sz="1400" b="1" dirty="0">
                <a:solidFill>
                  <a:srgbClr val="C00000"/>
                </a:solidFill>
              </a:rPr>
              <a:t>：</a:t>
            </a:r>
            <a:r>
              <a:rPr lang="sv-SE" altLang="zh-CN" sz="1400" b="1" dirty="0" err="1">
                <a:solidFill>
                  <a:srgbClr val="C00000"/>
                </a:solidFill>
              </a:rPr>
              <a:t>Great</a:t>
            </a:r>
            <a:r>
              <a:rPr lang="sv-SE" altLang="zh-CN" sz="1400" b="1" dirty="0">
                <a:solidFill>
                  <a:srgbClr val="C00000"/>
                </a:solidFill>
              </a:rPr>
              <a:t> </a:t>
            </a:r>
            <a:r>
              <a:rPr lang="sv-SE" altLang="zh-CN" sz="1400" b="1" dirty="0" err="1">
                <a:solidFill>
                  <a:srgbClr val="C00000"/>
                </a:solidFill>
              </a:rPr>
              <a:t>American</a:t>
            </a:r>
            <a:r>
              <a:rPr lang="sv-SE" altLang="zh-CN" sz="1400" b="1" dirty="0">
                <a:solidFill>
                  <a:srgbClr val="C00000"/>
                </a:solidFill>
              </a:rPr>
              <a:t> </a:t>
            </a:r>
            <a:r>
              <a:rPr lang="sv-SE" altLang="zh-CN" sz="1400" b="1" dirty="0" err="1">
                <a:solidFill>
                  <a:srgbClr val="C00000"/>
                </a:solidFill>
              </a:rPr>
              <a:t>Songbook</a:t>
            </a:r>
            <a:r>
              <a:rPr lang="zh-CN" altLang="sv-SE" sz="1400" b="1" dirty="0">
                <a:solidFill>
                  <a:srgbClr val="C00000"/>
                </a:solidFill>
              </a:rPr>
              <a:t>（</a:t>
            </a:r>
            <a:r>
              <a:rPr lang="zh-CN" altLang="en-US" sz="1400" b="1" dirty="0">
                <a:solidFill>
                  <a:srgbClr val="C00000"/>
                </a:solidFill>
              </a:rPr>
              <a:t>第二阶段）与观演讨论</a:t>
            </a:r>
          </a:p>
          <a:p>
            <a:pPr marL="285750" indent="-285750" algn="l">
              <a:buFont typeface="Arial" panose="020B0604020202020204" pitchFamily="34" charset="0"/>
              <a:buChar char="•"/>
            </a:pPr>
            <a:r>
              <a:rPr lang="zh-CN" altLang="en-US" sz="1400" b="0" i="0" u="none" strike="noStrike" dirty="0">
                <a:solidFill>
                  <a:srgbClr val="000000"/>
                </a:solidFill>
                <a:effectLst/>
              </a:rPr>
              <a:t>加深作品诠释与角色分析</a:t>
            </a:r>
          </a:p>
          <a:p>
            <a:pPr marL="285750" indent="-285750" algn="l">
              <a:buFont typeface="Arial" panose="020B0604020202020204" pitchFamily="34" charset="0"/>
              <a:buChar char="•"/>
            </a:pPr>
            <a:r>
              <a:rPr lang="zh-CN" altLang="en-US" sz="1400" b="0" i="0" u="none" strike="noStrike" dirty="0">
                <a:solidFill>
                  <a:srgbClr val="000000"/>
                </a:solidFill>
                <a:effectLst/>
              </a:rPr>
              <a:t>团体排练与角色推进练习</a:t>
            </a:r>
          </a:p>
          <a:p>
            <a:pPr marL="285750" indent="-285750" algn="l">
              <a:buFont typeface="Arial" panose="020B0604020202020204" pitchFamily="34" charset="0"/>
              <a:buChar char="•"/>
            </a:pPr>
            <a:r>
              <a:rPr lang="zh-CN" altLang="en-US" sz="1400" b="0" i="0" u="none" strike="noStrike" dirty="0">
                <a:solidFill>
                  <a:srgbClr val="000000"/>
                </a:solidFill>
                <a:effectLst/>
              </a:rPr>
              <a:t>前往 </a:t>
            </a:r>
            <a:r>
              <a:rPr lang="sv-SE" altLang="zh-CN" sz="1400" b="0" i="0" u="none" strike="noStrike" dirty="0" err="1">
                <a:solidFill>
                  <a:srgbClr val="000000"/>
                </a:solidFill>
                <a:effectLst/>
              </a:rPr>
              <a:t>Pantages</a:t>
            </a:r>
            <a:r>
              <a:rPr lang="sv-SE" altLang="zh-CN" sz="1400" b="0" i="0" u="none" strike="noStrike" dirty="0">
                <a:solidFill>
                  <a:srgbClr val="000000"/>
                </a:solidFill>
                <a:effectLst/>
              </a:rPr>
              <a:t> Theatre </a:t>
            </a:r>
            <a:r>
              <a:rPr lang="zh-CN" altLang="en-US" sz="1400" b="0" i="0" u="none" strike="noStrike" dirty="0">
                <a:solidFill>
                  <a:srgbClr val="000000"/>
                </a:solidFill>
                <a:effectLst/>
              </a:rPr>
              <a:t>观看演出</a:t>
            </a:r>
          </a:p>
          <a:p>
            <a:pPr marL="285750" indent="-285750" algn="l">
              <a:buFont typeface="Arial" panose="020B0604020202020204" pitchFamily="34" charset="0"/>
              <a:buChar char="•"/>
            </a:pPr>
            <a:r>
              <a:rPr lang="zh-CN" altLang="en-US" sz="1400" b="0" i="0" u="none" strike="noStrike" dirty="0">
                <a:solidFill>
                  <a:srgbClr val="000000"/>
                </a:solidFill>
                <a:effectLst/>
              </a:rPr>
              <a:t>课堂中对演出内容进行讨论与比较</a:t>
            </a:r>
            <a:endParaRPr lang="en-US" altLang="zh-CN" sz="1400" b="0" i="0" u="none" strike="noStrike" dirty="0">
              <a:solidFill>
                <a:srgbClr val="000000"/>
              </a:solidFill>
              <a:effectLst/>
            </a:endParaRPr>
          </a:p>
          <a:p>
            <a:pPr algn="l">
              <a:buFont typeface="Arial" panose="020B0604020202020204" pitchFamily="34" charset="0"/>
              <a:buChar char="•"/>
            </a:pPr>
            <a:endParaRPr lang="zh-CN" altLang="en-US" sz="1400" b="0" i="0" u="none" strike="noStrike" dirty="0">
              <a:solidFill>
                <a:srgbClr val="000000"/>
              </a:solidFill>
              <a:effectLst/>
            </a:endParaRPr>
          </a:p>
          <a:p>
            <a:pPr algn="l"/>
            <a:r>
              <a:rPr lang="sv-SE" altLang="zh-CN" sz="1400" b="1" dirty="0" err="1">
                <a:solidFill>
                  <a:srgbClr val="C00000"/>
                </a:solidFill>
              </a:rPr>
              <a:t>Week</a:t>
            </a:r>
            <a:r>
              <a:rPr lang="sv-SE" altLang="zh-CN" sz="1400" b="1" dirty="0">
                <a:solidFill>
                  <a:srgbClr val="C00000"/>
                </a:solidFill>
              </a:rPr>
              <a:t> 4</a:t>
            </a:r>
            <a:r>
              <a:rPr lang="zh-CN" altLang="sv-SE" sz="1400" b="1" dirty="0">
                <a:solidFill>
                  <a:srgbClr val="C00000"/>
                </a:solidFill>
              </a:rPr>
              <a:t>：</a:t>
            </a:r>
            <a:r>
              <a:rPr lang="sv-SE" altLang="zh-CN" sz="1400" b="1" dirty="0" err="1">
                <a:solidFill>
                  <a:srgbClr val="C00000"/>
                </a:solidFill>
              </a:rPr>
              <a:t>Showcase</a:t>
            </a:r>
            <a:r>
              <a:rPr lang="sv-SE" altLang="zh-CN" sz="1400" b="1" dirty="0">
                <a:solidFill>
                  <a:srgbClr val="C00000"/>
                </a:solidFill>
              </a:rPr>
              <a:t> </a:t>
            </a:r>
            <a:r>
              <a:rPr lang="zh-CN" altLang="en-US" sz="1400" b="1" dirty="0">
                <a:solidFill>
                  <a:srgbClr val="C00000"/>
                </a:solidFill>
              </a:rPr>
              <a:t>排练与 </a:t>
            </a:r>
            <a:r>
              <a:rPr lang="sv-SE" altLang="zh-CN" sz="1400" b="1" dirty="0">
                <a:solidFill>
                  <a:srgbClr val="C00000"/>
                </a:solidFill>
              </a:rPr>
              <a:t>audition </a:t>
            </a:r>
            <a:r>
              <a:rPr lang="zh-CN" altLang="en-US" sz="1400" b="1" dirty="0">
                <a:solidFill>
                  <a:srgbClr val="C00000"/>
                </a:solidFill>
              </a:rPr>
              <a:t>技巧整合</a:t>
            </a:r>
          </a:p>
          <a:p>
            <a:pPr marL="285750" indent="-285750" algn="l">
              <a:buFont typeface="Arial" panose="020B0604020202020204" pitchFamily="34" charset="0"/>
              <a:buChar char="•"/>
            </a:pPr>
            <a:r>
              <a:rPr lang="zh-CN" altLang="en-US" sz="1400" b="0" i="0" u="none" strike="noStrike" dirty="0">
                <a:solidFill>
                  <a:srgbClr val="000000"/>
                </a:solidFill>
                <a:effectLst/>
              </a:rPr>
              <a:t>完成 </a:t>
            </a:r>
            <a:r>
              <a:rPr lang="sv-SE" altLang="zh-CN" sz="1400" b="0" i="0" u="none" strike="noStrike" dirty="0" err="1">
                <a:solidFill>
                  <a:srgbClr val="000000"/>
                </a:solidFill>
                <a:effectLst/>
              </a:rPr>
              <a:t>showcase</a:t>
            </a:r>
            <a:r>
              <a:rPr lang="sv-SE" altLang="zh-CN" sz="1400" b="0" i="0" u="none" strike="noStrike" dirty="0">
                <a:solidFill>
                  <a:srgbClr val="000000"/>
                </a:solidFill>
                <a:effectLst/>
              </a:rPr>
              <a:t> </a:t>
            </a:r>
            <a:r>
              <a:rPr lang="zh-CN" altLang="en-US" sz="1400" b="0" i="0" u="none" strike="noStrike" dirty="0">
                <a:solidFill>
                  <a:srgbClr val="000000"/>
                </a:solidFill>
                <a:effectLst/>
              </a:rPr>
              <a:t>总排练</a:t>
            </a:r>
          </a:p>
          <a:p>
            <a:pPr marL="285750" indent="-285750" algn="l">
              <a:buFont typeface="Arial" panose="020B0604020202020204" pitchFamily="34" charset="0"/>
              <a:buChar char="•"/>
            </a:pPr>
            <a:r>
              <a:rPr lang="zh-CN" altLang="en-US" sz="1400" b="0" i="0" u="none" strike="noStrike" dirty="0">
                <a:solidFill>
                  <a:srgbClr val="000000"/>
                </a:solidFill>
                <a:effectLst/>
              </a:rPr>
              <a:t>练习大学 </a:t>
            </a:r>
            <a:r>
              <a:rPr lang="sv-SE" altLang="zh-CN" sz="1400" b="0" i="0" u="none" strike="noStrike" dirty="0">
                <a:solidFill>
                  <a:srgbClr val="000000"/>
                </a:solidFill>
                <a:effectLst/>
              </a:rPr>
              <a:t>audition </a:t>
            </a:r>
            <a:r>
              <a:rPr lang="zh-CN" altLang="en-US" sz="1400" b="0" i="0" u="none" strike="noStrike" dirty="0">
                <a:solidFill>
                  <a:srgbClr val="000000"/>
                </a:solidFill>
                <a:effectLst/>
              </a:rPr>
              <a:t>流程与试音礼仪</a:t>
            </a:r>
          </a:p>
          <a:p>
            <a:pPr marL="285750" indent="-285750" algn="l">
              <a:buFont typeface="Arial" panose="020B0604020202020204" pitchFamily="34" charset="0"/>
              <a:buChar char="•"/>
            </a:pPr>
            <a:r>
              <a:rPr lang="zh-CN" altLang="en-US" sz="1400" b="0" i="0" u="none" strike="noStrike" dirty="0">
                <a:solidFill>
                  <a:srgbClr val="000000"/>
                </a:solidFill>
                <a:effectLst/>
              </a:rPr>
              <a:t>准备比赛用乐谱与伴奏说明</a:t>
            </a:r>
          </a:p>
          <a:p>
            <a:pPr marL="285750" indent="-285750" algn="l">
              <a:buFont typeface="Arial" panose="020B0604020202020204" pitchFamily="34" charset="0"/>
              <a:buChar char="•"/>
            </a:pPr>
            <a:r>
              <a:rPr lang="zh-CN" altLang="en-US" sz="1400" b="0" i="0" u="none" strike="noStrike" dirty="0">
                <a:solidFill>
                  <a:srgbClr val="000000"/>
                </a:solidFill>
                <a:effectLst/>
              </a:rPr>
              <a:t>在 </a:t>
            </a:r>
            <a:r>
              <a:rPr lang="sv-SE" altLang="zh-CN" sz="1400" b="0" i="0" u="none" strike="noStrike" dirty="0">
                <a:solidFill>
                  <a:srgbClr val="000000"/>
                </a:solidFill>
                <a:effectLst/>
              </a:rPr>
              <a:t>Fred Kavli </a:t>
            </a:r>
            <a:r>
              <a:rPr lang="sv-SE" altLang="zh-CN" sz="1400" b="0" i="0" u="none" strike="noStrike" dirty="0" err="1">
                <a:solidFill>
                  <a:srgbClr val="000000"/>
                </a:solidFill>
                <a:effectLst/>
              </a:rPr>
              <a:t>Rehearsal</a:t>
            </a:r>
            <a:r>
              <a:rPr lang="sv-SE" altLang="zh-CN" sz="1400" b="0" i="0" u="none" strike="noStrike" dirty="0">
                <a:solidFill>
                  <a:srgbClr val="000000"/>
                </a:solidFill>
                <a:effectLst/>
              </a:rPr>
              <a:t> Hall </a:t>
            </a:r>
            <a:r>
              <a:rPr lang="zh-CN" altLang="en-US" sz="1400" b="0" i="0" u="none" strike="noStrike" dirty="0">
                <a:solidFill>
                  <a:srgbClr val="000000"/>
                </a:solidFill>
                <a:effectLst/>
              </a:rPr>
              <a:t>环境中学习专业排练流程</a:t>
            </a:r>
          </a:p>
          <a:p>
            <a:pPr>
              <a:lnSpc>
                <a:spcPct val="120000"/>
              </a:lnSpc>
            </a:pPr>
            <a:endParaRPr lang="zh-CN" altLang="en-US" sz="1400" dirty="0">
              <a:solidFill>
                <a:srgbClr val="000000"/>
              </a:solidFill>
            </a:endParaRPr>
          </a:p>
        </p:txBody>
      </p:sp>
      <p:sp>
        <p:nvSpPr>
          <p:cNvPr id="7" name="文本框 6">
            <a:extLst>
              <a:ext uri="{FF2B5EF4-FFF2-40B4-BE49-F238E27FC236}">
                <a16:creationId xmlns:a16="http://schemas.microsoft.com/office/drawing/2014/main" id="{CCF2E5D4-67AE-0AFE-2D7E-5D11F3056CB6}"/>
              </a:ext>
            </a:extLst>
          </p:cNvPr>
          <p:cNvSpPr txBox="1"/>
          <p:nvPr/>
        </p:nvSpPr>
        <p:spPr>
          <a:xfrm>
            <a:off x="947738" y="1586565"/>
            <a:ext cx="5034886" cy="4715843"/>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C00000"/>
                </a:solidFill>
              </a:rPr>
              <a:t>从课堂到专业剧场的完整路径</a:t>
            </a:r>
            <a:r>
              <a:rPr lang="zh-CN" altLang="en-US" sz="1600" dirty="0">
                <a:solidFill>
                  <a:srgbClr val="C00000"/>
                </a:solidFill>
              </a:rPr>
              <a:t>：</a:t>
            </a:r>
            <a:r>
              <a:rPr lang="zh-CN" altLang="en-US" sz="1600" dirty="0"/>
              <a:t>学生既在教室与排练厅进行技巧训练，也在 </a:t>
            </a:r>
            <a:r>
              <a:rPr lang="sv-SE" altLang="zh-CN" sz="1600" dirty="0"/>
              <a:t>Sony Studios</a:t>
            </a:r>
            <a:r>
              <a:rPr lang="zh-CN" altLang="sv-SE" sz="1600" dirty="0"/>
              <a:t>、</a:t>
            </a:r>
            <a:r>
              <a:rPr lang="sv-SE" altLang="zh-CN" sz="1600" dirty="0" err="1"/>
              <a:t>Ahmanson</a:t>
            </a:r>
            <a:r>
              <a:rPr lang="zh-CN" altLang="sv-SE" sz="1600" dirty="0"/>
              <a:t>、</a:t>
            </a:r>
            <a:r>
              <a:rPr lang="sv-SE" altLang="zh-CN" sz="1600" dirty="0" err="1"/>
              <a:t>Pantages</a:t>
            </a:r>
            <a:r>
              <a:rPr lang="sv-SE" altLang="zh-CN" sz="1600" dirty="0"/>
              <a:t> </a:t>
            </a:r>
            <a:r>
              <a:rPr lang="zh-CN" altLang="en-US" sz="1600" dirty="0"/>
              <a:t>等专业场馆观察音乐剧产业的一线实践</a:t>
            </a:r>
            <a:endParaRPr lang="en-US" altLang="zh-CN" sz="1600" dirty="0"/>
          </a:p>
          <a:p>
            <a:pPr marL="285750" indent="-285750">
              <a:lnSpc>
                <a:spcPct val="150000"/>
              </a:lnSpc>
              <a:spcBef>
                <a:spcPts val="600"/>
              </a:spcBef>
              <a:buFont typeface="Arial" panose="020B0604020202020204" pitchFamily="34" charset="0"/>
              <a:buChar char="•"/>
            </a:pPr>
            <a:r>
              <a:rPr lang="zh-CN" altLang="en-US" sz="1600" b="1" dirty="0">
                <a:solidFill>
                  <a:srgbClr val="C00000"/>
                </a:solidFill>
              </a:rPr>
              <a:t>强调歌词理解与角色塑造</a:t>
            </a:r>
            <a:r>
              <a:rPr lang="zh-CN" altLang="en-US" sz="1600" dirty="0">
                <a:solidFill>
                  <a:srgbClr val="C00000"/>
                </a:solidFill>
              </a:rPr>
              <a:t>：</a:t>
            </a:r>
            <a:r>
              <a:rPr lang="zh-CN" altLang="en-US" sz="1600" dirty="0"/>
              <a:t>课程围绕“如何通过歌曲讲故事”构建，帮助学生理解歌词、潜台词与角色动机之间的关系</a:t>
            </a:r>
            <a:endParaRPr lang="en-US" altLang="zh-CN" sz="1600" dirty="0"/>
          </a:p>
          <a:p>
            <a:pPr marL="285750" indent="-285750">
              <a:lnSpc>
                <a:spcPct val="150000"/>
              </a:lnSpc>
              <a:spcBef>
                <a:spcPts val="600"/>
              </a:spcBef>
              <a:buFont typeface="Arial" panose="020B0604020202020204" pitchFamily="34" charset="0"/>
              <a:buChar char="•"/>
            </a:pPr>
            <a:r>
              <a:rPr lang="zh-CN" altLang="en-US" sz="1600" b="1" dirty="0">
                <a:solidFill>
                  <a:srgbClr val="C00000"/>
                </a:solidFill>
              </a:rPr>
              <a:t>高强度 </a:t>
            </a:r>
            <a:r>
              <a:rPr lang="sv-SE" altLang="zh-CN" sz="1600" b="1" dirty="0">
                <a:solidFill>
                  <a:srgbClr val="C00000"/>
                </a:solidFill>
              </a:rPr>
              <a:t>ensemble </a:t>
            </a:r>
            <a:r>
              <a:rPr lang="zh-CN" altLang="en-US" sz="1600" b="1" dirty="0">
                <a:solidFill>
                  <a:srgbClr val="C00000"/>
                </a:solidFill>
              </a:rPr>
              <a:t>体验：</a:t>
            </a:r>
            <a:r>
              <a:rPr lang="zh-CN" altLang="en-US" sz="1600" dirty="0"/>
              <a:t>整个项目以固定 </a:t>
            </a:r>
            <a:r>
              <a:rPr lang="sv-SE" altLang="zh-CN" sz="1600" dirty="0" err="1"/>
              <a:t>troupe</a:t>
            </a:r>
            <a:r>
              <a:rPr lang="sv-SE" altLang="zh-CN" sz="1600" dirty="0"/>
              <a:t> </a:t>
            </a:r>
            <a:r>
              <a:rPr lang="zh-CN" altLang="en-US" sz="1600" dirty="0"/>
              <a:t>运作，学生在合唱、舞蹈和场景中持续与同伴协作，获取接近大学制作流程的排练经验。</a:t>
            </a:r>
            <a:endParaRPr lang="en-US" altLang="zh-CN" sz="1600" dirty="0"/>
          </a:p>
          <a:p>
            <a:pPr marL="285750" indent="-285750">
              <a:lnSpc>
                <a:spcPct val="150000"/>
              </a:lnSpc>
              <a:spcBef>
                <a:spcPts val="600"/>
              </a:spcBef>
              <a:buFont typeface="Arial" panose="020B0604020202020204" pitchFamily="34" charset="0"/>
              <a:buChar char="•"/>
            </a:pPr>
            <a:r>
              <a:rPr lang="zh-CN" altLang="en-US" sz="1600" b="1" dirty="0">
                <a:solidFill>
                  <a:srgbClr val="C00000"/>
                </a:solidFill>
              </a:rPr>
              <a:t>直连大学 </a:t>
            </a:r>
            <a:r>
              <a:rPr lang="sv-SE" altLang="zh-CN" sz="1600" b="1" dirty="0">
                <a:solidFill>
                  <a:srgbClr val="C00000"/>
                </a:solidFill>
              </a:rPr>
              <a:t>audition</a:t>
            </a:r>
            <a:r>
              <a:rPr lang="zh-CN" altLang="sv-SE" sz="1600" b="1" dirty="0">
                <a:solidFill>
                  <a:srgbClr val="C00000"/>
                </a:solidFill>
              </a:rPr>
              <a:t>：</a:t>
            </a:r>
            <a:r>
              <a:rPr lang="zh-CN" altLang="en-US" sz="1600" dirty="0"/>
              <a:t>通过 </a:t>
            </a:r>
            <a:r>
              <a:rPr lang="en-US" altLang="zh-CN" sz="1600" dirty="0"/>
              <a:t>32-</a:t>
            </a:r>
            <a:r>
              <a:rPr lang="sv-SE" altLang="zh-CN" sz="1600" dirty="0"/>
              <a:t>bar </a:t>
            </a:r>
            <a:r>
              <a:rPr lang="zh-CN" altLang="en-US" sz="1600" dirty="0"/>
              <a:t>选段练习和模拟试音，学生在毕业前明确知道“大学音乐剧项目希望看到什么样的 </a:t>
            </a:r>
            <a:r>
              <a:rPr lang="sv-SE" altLang="zh-CN" sz="1600" dirty="0"/>
              <a:t>audition”</a:t>
            </a:r>
            <a:r>
              <a:rPr lang="zh-CN" altLang="sv-SE" sz="1600" dirty="0"/>
              <a:t>。</a:t>
            </a:r>
          </a:p>
        </p:txBody>
      </p:sp>
      <p:cxnSp>
        <p:nvCxnSpPr>
          <p:cNvPr id="16" name="直线箭头连接符 15">
            <a:extLst>
              <a:ext uri="{FF2B5EF4-FFF2-40B4-BE49-F238E27FC236}">
                <a16:creationId xmlns:a16="http://schemas.microsoft.com/office/drawing/2014/main" id="{F68F35F1-79E1-CFEC-0BF1-63864F497949}"/>
              </a:ext>
            </a:extLst>
          </p:cNvPr>
          <p:cNvCxnSpPr>
            <a:cxnSpLocks/>
          </p:cNvCxnSpPr>
          <p:nvPr/>
        </p:nvCxnSpPr>
        <p:spPr>
          <a:xfrm>
            <a:off x="6096000" y="1300109"/>
            <a:ext cx="0" cy="533766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53482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1CBB69-F864-4F74-E082-DE10694B90B9}"/>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AC5D45CE-0CCC-30BA-B43C-1CFE834AE4AF}"/>
              </a:ext>
            </a:extLst>
          </p:cNvPr>
          <p:cNvSpPr txBox="1"/>
          <p:nvPr/>
        </p:nvSpPr>
        <p:spPr>
          <a:xfrm>
            <a:off x="982662" y="1656187"/>
            <a:ext cx="5113338" cy="4209101"/>
          </a:xfrm>
          <a:prstGeom prst="rect">
            <a:avLst/>
          </a:prstGeom>
          <a:noFill/>
        </p:spPr>
        <p:txBody>
          <a:bodyPr wrap="square" rtlCol="0">
            <a:spAutoFit/>
          </a:bodyPr>
          <a:lstStyle/>
          <a:p>
            <a:pPr>
              <a:lnSpc>
                <a:spcPct val="120000"/>
              </a:lnSpc>
            </a:pPr>
            <a:r>
              <a:rPr lang="sv-SE" altLang="zh-CN" sz="1600" dirty="0">
                <a:solidFill>
                  <a:srgbClr val="000000"/>
                </a:solidFill>
                <a:latin typeface="-webkit-standard"/>
              </a:rPr>
              <a:t>Comedy </a:t>
            </a:r>
            <a:r>
              <a:rPr lang="sv-SE" altLang="zh-CN" sz="1600" dirty="0" err="1">
                <a:solidFill>
                  <a:srgbClr val="000000"/>
                </a:solidFill>
                <a:latin typeface="-webkit-standard"/>
              </a:rPr>
              <a:t>Performance</a:t>
            </a:r>
            <a:r>
              <a:rPr lang="sv-SE" altLang="zh-CN" sz="1600" dirty="0">
                <a:solidFill>
                  <a:srgbClr val="000000"/>
                </a:solidFill>
                <a:latin typeface="-webkit-standard"/>
              </a:rPr>
              <a:t> </a:t>
            </a:r>
            <a:r>
              <a:rPr lang="zh-CN" altLang="en-US" sz="1600" dirty="0">
                <a:solidFill>
                  <a:srgbClr val="000000"/>
                </a:solidFill>
                <a:latin typeface="-webkit-standard"/>
              </a:rPr>
              <a:t>是一个四周的喜剧训练营，为高中生打下 喜剧写作与表演 基础。无论是有舞台经验的学生，还是对喜剧好奇但尚未尝试过表演的学生，均可在保守式训练环境中探索自己的 </a:t>
            </a:r>
            <a:r>
              <a:rPr lang="sv-SE" altLang="zh-CN" sz="1600" dirty="0" err="1">
                <a:solidFill>
                  <a:srgbClr val="000000"/>
                </a:solidFill>
                <a:latin typeface="-webkit-standard"/>
              </a:rPr>
              <a:t>comedic</a:t>
            </a:r>
            <a:r>
              <a:rPr lang="sv-SE" altLang="zh-CN" sz="1600" dirty="0">
                <a:solidFill>
                  <a:srgbClr val="000000"/>
                </a:solidFill>
                <a:latin typeface="-webkit-standard"/>
              </a:rPr>
              <a:t> voice</a:t>
            </a:r>
            <a:r>
              <a:rPr lang="zh-CN" altLang="sv-SE" sz="1600" dirty="0">
                <a:solidFill>
                  <a:srgbClr val="000000"/>
                </a:solidFill>
                <a:latin typeface="-webkit-standard"/>
              </a:rPr>
              <a:t>。</a:t>
            </a:r>
            <a:endParaRPr lang="en-US" altLang="zh-CN" sz="1600" dirty="0">
              <a:solidFill>
                <a:srgbClr val="000000"/>
              </a:solidFill>
              <a:latin typeface="-webkit-standard"/>
            </a:endParaRPr>
          </a:p>
          <a:p>
            <a:pPr>
              <a:lnSpc>
                <a:spcPct val="120000"/>
              </a:lnSpc>
            </a:pPr>
            <a:endParaRPr lang="en-US" altLang="zh-CN" sz="1600" dirty="0">
              <a:solidFill>
                <a:srgbClr val="000000"/>
              </a:solidFill>
              <a:latin typeface="-webkit-standard"/>
            </a:endParaRPr>
          </a:p>
          <a:p>
            <a:pPr marL="285750" indent="-285750">
              <a:lnSpc>
                <a:spcPct val="120000"/>
              </a:lnSpc>
              <a:buFont typeface="Arial" panose="020B0604020202020204" pitchFamily="34" charset="0"/>
              <a:buChar char="•"/>
            </a:pPr>
            <a:r>
              <a:rPr lang="zh-CN" altLang="en-US" sz="1600" dirty="0">
                <a:solidFill>
                  <a:srgbClr val="000000"/>
                </a:solidFill>
                <a:latin typeface="-webkit-standard"/>
              </a:rPr>
              <a:t>跟随专业喜剧演员与喜剧编剧，理解喜剧结构、笑点设计和节奏控制。</a:t>
            </a:r>
          </a:p>
          <a:p>
            <a:pPr marL="285750" indent="-285750">
              <a:lnSpc>
                <a:spcPct val="120000"/>
              </a:lnSpc>
              <a:buFont typeface="Arial" panose="020B0604020202020204" pitchFamily="34" charset="0"/>
              <a:buChar char="•"/>
            </a:pPr>
            <a:r>
              <a:rPr lang="zh-CN" altLang="en-US" sz="1600" dirty="0">
                <a:solidFill>
                  <a:srgbClr val="000000"/>
                </a:solidFill>
                <a:latin typeface="-webkit-standard"/>
              </a:rPr>
              <a:t>通过 </a:t>
            </a:r>
            <a:r>
              <a:rPr lang="sv-SE" altLang="zh-CN" sz="1600" dirty="0">
                <a:solidFill>
                  <a:srgbClr val="000000"/>
                </a:solidFill>
                <a:latin typeface="-webkit-standard"/>
              </a:rPr>
              <a:t>ensemble </a:t>
            </a:r>
            <a:r>
              <a:rPr lang="zh-CN" altLang="en-US" sz="1600" dirty="0">
                <a:solidFill>
                  <a:srgbClr val="000000"/>
                </a:solidFill>
                <a:latin typeface="-webkit-standard"/>
              </a:rPr>
              <a:t>合作在 </a:t>
            </a:r>
            <a:r>
              <a:rPr lang="sv-SE" altLang="zh-CN" sz="1600" dirty="0" err="1">
                <a:solidFill>
                  <a:srgbClr val="000000"/>
                </a:solidFill>
                <a:latin typeface="-webkit-standard"/>
              </a:rPr>
              <a:t>conservatory</a:t>
            </a:r>
            <a:r>
              <a:rPr lang="sv-SE" altLang="zh-CN" sz="1600" dirty="0">
                <a:solidFill>
                  <a:srgbClr val="000000"/>
                </a:solidFill>
                <a:latin typeface="-webkit-standard"/>
              </a:rPr>
              <a:t>-style </a:t>
            </a:r>
            <a:r>
              <a:rPr lang="zh-CN" altLang="en-US" sz="1600" dirty="0">
                <a:solidFill>
                  <a:srgbClr val="000000"/>
                </a:solidFill>
                <a:latin typeface="-webkit-standard"/>
              </a:rPr>
              <a:t>环境中创作原创段子与短剧。</a:t>
            </a:r>
          </a:p>
          <a:p>
            <a:pPr marL="285750" indent="-285750">
              <a:lnSpc>
                <a:spcPct val="120000"/>
              </a:lnSpc>
              <a:buFont typeface="Arial" panose="020B0604020202020204" pitchFamily="34" charset="0"/>
              <a:buChar char="•"/>
            </a:pPr>
            <a:r>
              <a:rPr lang="zh-CN" altLang="en-US" sz="1600" dirty="0">
                <a:solidFill>
                  <a:srgbClr val="000000"/>
                </a:solidFill>
                <a:latin typeface="-webkit-standard"/>
              </a:rPr>
              <a:t>多次前往洛杉矶专业 </a:t>
            </a:r>
            <a:r>
              <a:rPr lang="sv-SE" altLang="zh-CN" sz="1600" dirty="0" err="1">
                <a:solidFill>
                  <a:srgbClr val="000000"/>
                </a:solidFill>
                <a:latin typeface="-webkit-standard"/>
              </a:rPr>
              <a:t>improv</a:t>
            </a:r>
            <a:r>
              <a:rPr lang="sv-SE" altLang="zh-CN" sz="1600" dirty="0">
                <a:solidFill>
                  <a:srgbClr val="000000"/>
                </a:solidFill>
                <a:latin typeface="-webkit-standard"/>
              </a:rPr>
              <a:t> / sketch </a:t>
            </a:r>
            <a:r>
              <a:rPr lang="zh-CN" altLang="en-US" sz="1600" dirty="0">
                <a:solidFill>
                  <a:srgbClr val="000000"/>
                </a:solidFill>
                <a:latin typeface="-webkit-standard"/>
              </a:rPr>
              <a:t>演出观看，用实际观演经验反哺创作。</a:t>
            </a:r>
          </a:p>
          <a:p>
            <a:pPr marL="285750" indent="-285750">
              <a:lnSpc>
                <a:spcPct val="120000"/>
              </a:lnSpc>
              <a:buFont typeface="Arial" panose="020B0604020202020204" pitchFamily="34" charset="0"/>
              <a:buChar char="•"/>
            </a:pPr>
            <a:r>
              <a:rPr lang="zh-CN" altLang="en-US" sz="1600" dirty="0">
                <a:solidFill>
                  <a:srgbClr val="000000"/>
                </a:solidFill>
                <a:latin typeface="-webkit-standard"/>
              </a:rPr>
              <a:t>以公开 </a:t>
            </a:r>
            <a:r>
              <a:rPr lang="sv-SE" altLang="zh-CN" sz="1600" dirty="0">
                <a:solidFill>
                  <a:srgbClr val="000000"/>
                </a:solidFill>
                <a:latin typeface="-webkit-standard"/>
              </a:rPr>
              <a:t>workshop </a:t>
            </a:r>
            <a:r>
              <a:rPr lang="sv-SE" altLang="zh-CN" sz="1600" dirty="0" err="1">
                <a:solidFill>
                  <a:srgbClr val="000000"/>
                </a:solidFill>
                <a:latin typeface="-webkit-standard"/>
              </a:rPr>
              <a:t>performance</a:t>
            </a:r>
            <a:r>
              <a:rPr lang="sv-SE" altLang="zh-CN" sz="1600" dirty="0">
                <a:solidFill>
                  <a:srgbClr val="000000"/>
                </a:solidFill>
                <a:latin typeface="-webkit-standard"/>
              </a:rPr>
              <a:t> </a:t>
            </a:r>
            <a:r>
              <a:rPr lang="zh-CN" altLang="en-US" sz="1600" dirty="0">
                <a:solidFill>
                  <a:srgbClr val="000000"/>
                </a:solidFill>
                <a:latin typeface="-webkit-standard"/>
              </a:rPr>
              <a:t>收尾，让学生完成一整场由自己创作的喜剧秀。</a:t>
            </a:r>
            <a:endParaRPr lang="en-US" altLang="zh-CN" sz="1600" dirty="0">
              <a:solidFill>
                <a:srgbClr val="000000"/>
              </a:solidFill>
              <a:latin typeface="-webkit-standard"/>
            </a:endParaRPr>
          </a:p>
          <a:p>
            <a:pPr algn="l">
              <a:lnSpc>
                <a:spcPct val="120000"/>
              </a:lnSpc>
            </a:pPr>
            <a:endParaRPr lang="zh-CN" altLang="en-US" sz="1600" i="0" u="none" strike="noStrike" dirty="0">
              <a:solidFill>
                <a:srgbClr val="000000"/>
              </a:solidFill>
              <a:effectLst/>
              <a:latin typeface="+mj-lt"/>
            </a:endParaRPr>
          </a:p>
        </p:txBody>
      </p:sp>
      <p:sp>
        <p:nvSpPr>
          <p:cNvPr id="3" name="TextBox 1">
            <a:extLst>
              <a:ext uri="{FF2B5EF4-FFF2-40B4-BE49-F238E27FC236}">
                <a16:creationId xmlns:a16="http://schemas.microsoft.com/office/drawing/2014/main" id="{294CDA93-2177-FCB9-AE97-D72750A95B34}"/>
              </a:ext>
            </a:extLst>
          </p:cNvPr>
          <p:cNvSpPr txBox="1"/>
          <p:nvPr/>
        </p:nvSpPr>
        <p:spPr>
          <a:xfrm>
            <a:off x="947738" y="399171"/>
            <a:ext cx="9588334" cy="837089"/>
          </a:xfrm>
          <a:prstGeom prst="rect">
            <a:avLst/>
          </a:prstGeom>
          <a:noFill/>
        </p:spPr>
        <p:txBody>
          <a:bodyPr wrap="square" rtlCol="0">
            <a:spAutoFit/>
          </a:bodyPr>
          <a:lstStyle/>
          <a:p>
            <a:pPr>
              <a:lnSpc>
                <a:spcPts val="6500"/>
              </a:lnSpc>
            </a:pPr>
            <a:r>
              <a:rPr lang="en-US" altLang="zh-CN" sz="3200" dirty="0" err="1">
                <a:latin typeface="PINGFANG SC SEMIBOLD" panose="020B0400000000000000" pitchFamily="34" charset="-122"/>
                <a:ea typeface="PINGFANG SC SEMIBOLD" panose="020B0400000000000000" pitchFamily="34" charset="-122"/>
              </a:rPr>
              <a:t>项目介绍</a:t>
            </a:r>
            <a:r>
              <a:rPr lang="zh-CN" altLang="en-US" sz="3200" dirty="0">
                <a:latin typeface="PINGFANG SC SEMIBOLD" panose="020B0400000000000000" pitchFamily="34" charset="-122"/>
                <a:ea typeface="PINGFANG SC SEMIBOLD" panose="020B0400000000000000" pitchFamily="34" charset="-122"/>
              </a:rPr>
              <a:t> </a:t>
            </a:r>
            <a:r>
              <a:rPr lang="en-US" altLang="zh-CN" sz="3200" dirty="0">
                <a:latin typeface="PINGFANG SC SEMIBOLD" panose="020B0400000000000000" pitchFamily="34" charset="-122"/>
                <a:ea typeface="PINGFANG SC SEMIBOLD" panose="020B0400000000000000" pitchFamily="34" charset="-122"/>
              </a:rPr>
              <a:t>-</a:t>
            </a:r>
            <a:r>
              <a:rPr lang="zh-CN" altLang="en-US" sz="3200" dirty="0">
                <a:latin typeface="PINGFANG SC SEMIBOLD" panose="020B0400000000000000" pitchFamily="34" charset="-122"/>
                <a:ea typeface="PINGFANG SC SEMIBOLD" panose="020B0400000000000000" pitchFamily="34" charset="-122"/>
              </a:rPr>
              <a:t> </a:t>
            </a:r>
            <a:r>
              <a:rPr lang="sv-SE" altLang="zh-CN" sz="2800" dirty="0">
                <a:solidFill>
                  <a:schemeClr val="accent1"/>
                </a:solidFill>
                <a:latin typeface="HarmonyOS Sans SC Black" panose="00000A00000000000000" pitchFamily="2" charset="-122"/>
              </a:rPr>
              <a:t>Comedy </a:t>
            </a:r>
            <a:r>
              <a:rPr lang="sv-SE" altLang="zh-CN" sz="2800" dirty="0" err="1">
                <a:solidFill>
                  <a:schemeClr val="accent1"/>
                </a:solidFill>
                <a:latin typeface="HarmonyOS Sans SC Black" panose="00000A00000000000000" pitchFamily="2" charset="-122"/>
              </a:rPr>
              <a:t>Performance</a:t>
            </a:r>
            <a:r>
              <a:rPr lang="zh-CN" altLang="sv-SE" sz="2800" dirty="0">
                <a:solidFill>
                  <a:schemeClr val="accent1"/>
                </a:solidFill>
                <a:latin typeface="HarmonyOS Sans SC Black" panose="00000A00000000000000" pitchFamily="2" charset="-122"/>
              </a:rPr>
              <a:t>（</a:t>
            </a:r>
            <a:r>
              <a:rPr lang="zh-CN" altLang="en-US" sz="2800" dirty="0">
                <a:solidFill>
                  <a:schemeClr val="accent1"/>
                </a:solidFill>
                <a:latin typeface="HarmonyOS Sans SC Black" panose="00000A00000000000000" pitchFamily="2" charset="-122"/>
              </a:rPr>
              <a:t>喜剧表演方向）</a:t>
            </a:r>
            <a:endParaRPr lang="en-US" altLang="zh-CN" sz="3200" dirty="0">
              <a:latin typeface="PINGFANG SC SEMIBOLD" panose="020B0400000000000000" pitchFamily="34" charset="-122"/>
              <a:ea typeface="PINGFANG SC SEMIBOLD" panose="020B0400000000000000" pitchFamily="34" charset="-122"/>
            </a:endParaRPr>
          </a:p>
        </p:txBody>
      </p:sp>
      <p:pic>
        <p:nvPicPr>
          <p:cNvPr id="4098" name="Picture 2" descr="Comedy students give a performance on stage with a guitar.">
            <a:extLst>
              <a:ext uri="{FF2B5EF4-FFF2-40B4-BE49-F238E27FC236}">
                <a16:creationId xmlns:a16="http://schemas.microsoft.com/office/drawing/2014/main" id="{F767D9B3-44EC-97D6-8625-F899F4B074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8962" y="2168611"/>
            <a:ext cx="5063524" cy="2848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7668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ECC23E-F750-F43A-264C-02560FBAF44A}"/>
            </a:ext>
          </a:extLst>
        </p:cNvPr>
        <p:cNvGrpSpPr/>
        <p:nvPr/>
      </p:nvGrpSpPr>
      <p:grpSpPr>
        <a:xfrm>
          <a:off x="0" y="0"/>
          <a:ext cx="0" cy="0"/>
          <a:chOff x="0" y="0"/>
          <a:chExt cx="0" cy="0"/>
        </a:xfrm>
      </p:grpSpPr>
      <p:sp>
        <p:nvSpPr>
          <p:cNvPr id="3" name="TextBox 1">
            <a:extLst>
              <a:ext uri="{FF2B5EF4-FFF2-40B4-BE49-F238E27FC236}">
                <a16:creationId xmlns:a16="http://schemas.microsoft.com/office/drawing/2014/main" id="{38EB567E-D7E3-F983-1C1F-D6121A575B72}"/>
              </a:ext>
            </a:extLst>
          </p:cNvPr>
          <p:cNvSpPr txBox="1"/>
          <p:nvPr/>
        </p:nvSpPr>
        <p:spPr>
          <a:xfrm>
            <a:off x="947738" y="399171"/>
            <a:ext cx="6787547" cy="852028"/>
          </a:xfrm>
          <a:prstGeom prst="rect">
            <a:avLst/>
          </a:prstGeom>
          <a:noFill/>
        </p:spPr>
        <p:txBody>
          <a:bodyPr wrap="square" rtlCol="0">
            <a:spAutoFit/>
          </a:bodyPr>
          <a:lstStyle/>
          <a:p>
            <a:pPr>
              <a:lnSpc>
                <a:spcPts val="6500"/>
              </a:lnSpc>
            </a:pPr>
            <a:r>
              <a:rPr lang="zh-CN" altLang="en-US" sz="3200" dirty="0">
                <a:latin typeface="PINGFANG SC SEMIBOLD" panose="020B0400000000000000" pitchFamily="34" charset="-122"/>
                <a:ea typeface="PINGFANG SC SEMIBOLD" panose="020B0400000000000000" pitchFamily="34" charset="-122"/>
              </a:rPr>
              <a:t>课程特色与日程安排</a:t>
            </a:r>
            <a:endParaRPr lang="en-US" sz="3200" dirty="0">
              <a:latin typeface="PINGFANG SC SEMIBOLD" panose="020B0400000000000000" pitchFamily="34" charset="-122"/>
              <a:ea typeface="PINGFANG SC SEMIBOLD" panose="020B0400000000000000" pitchFamily="34" charset="-122"/>
            </a:endParaRPr>
          </a:p>
        </p:txBody>
      </p:sp>
      <p:sp>
        <p:nvSpPr>
          <p:cNvPr id="5" name="文本框 4">
            <a:extLst>
              <a:ext uri="{FF2B5EF4-FFF2-40B4-BE49-F238E27FC236}">
                <a16:creationId xmlns:a16="http://schemas.microsoft.com/office/drawing/2014/main" id="{BD5325B1-00A4-0CC3-892C-AEE91BF5BDFC}"/>
              </a:ext>
            </a:extLst>
          </p:cNvPr>
          <p:cNvSpPr txBox="1"/>
          <p:nvPr/>
        </p:nvSpPr>
        <p:spPr>
          <a:xfrm>
            <a:off x="6431799" y="1267522"/>
            <a:ext cx="6100548" cy="5244705"/>
          </a:xfrm>
          <a:prstGeom prst="rect">
            <a:avLst/>
          </a:prstGeom>
          <a:noFill/>
        </p:spPr>
        <p:txBody>
          <a:bodyPr wrap="square">
            <a:spAutoFit/>
          </a:bodyPr>
          <a:lstStyle/>
          <a:p>
            <a:pPr algn="l">
              <a:lnSpc>
                <a:spcPct val="120000"/>
              </a:lnSpc>
            </a:pPr>
            <a:r>
              <a:rPr lang="sv-SE" altLang="zh-CN" sz="1400" b="1" i="0" u="none" strike="noStrike" dirty="0" err="1">
                <a:solidFill>
                  <a:srgbClr val="C00000"/>
                </a:solidFill>
                <a:effectLst/>
              </a:rPr>
              <a:t>Week</a:t>
            </a:r>
            <a:r>
              <a:rPr lang="sv-SE" altLang="zh-CN" sz="1400" b="1" i="0" u="none" strike="noStrike" dirty="0">
                <a:solidFill>
                  <a:srgbClr val="C00000"/>
                </a:solidFill>
                <a:effectLst/>
              </a:rPr>
              <a:t> 1</a:t>
            </a:r>
            <a:r>
              <a:rPr lang="zh-CN" altLang="sv-SE" sz="1400" b="1" i="0" u="none" strike="noStrike" dirty="0">
                <a:solidFill>
                  <a:srgbClr val="C00000"/>
                </a:solidFill>
                <a:effectLst/>
              </a:rPr>
              <a:t>：</a:t>
            </a:r>
            <a:r>
              <a:rPr lang="zh-CN" altLang="en-US" sz="1400" b="1" i="0" u="none" strike="noStrike" dirty="0">
                <a:solidFill>
                  <a:srgbClr val="C00000"/>
                </a:solidFill>
                <a:effectLst/>
              </a:rPr>
              <a:t>组建 </a:t>
            </a:r>
            <a:r>
              <a:rPr lang="sv-SE" altLang="zh-CN" sz="1400" b="1" i="0" u="none" strike="noStrike" dirty="0">
                <a:solidFill>
                  <a:srgbClr val="C00000"/>
                </a:solidFill>
                <a:effectLst/>
              </a:rPr>
              <a:t>Comedy Company </a:t>
            </a:r>
            <a:r>
              <a:rPr lang="zh-CN" altLang="en-US" sz="1400" b="1" i="0" u="none" strike="noStrike" dirty="0">
                <a:solidFill>
                  <a:srgbClr val="C00000"/>
                </a:solidFill>
                <a:effectLst/>
              </a:rPr>
              <a:t>与喜剧基础</a:t>
            </a:r>
            <a:endParaRPr lang="zh-CN" altLang="en-US" sz="1400" b="0" i="0" u="none" strike="noStrike" dirty="0">
              <a:solidFill>
                <a:srgbClr val="C00000"/>
              </a:solidFill>
              <a:effectLst/>
            </a:endParaRP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明确“喜剧的点是什么、什么让观众发笑”</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即兴与 </a:t>
            </a:r>
            <a:r>
              <a:rPr lang="sv-SE" altLang="zh-CN" sz="1400" b="0" i="0" u="none" strike="noStrike" dirty="0" err="1">
                <a:solidFill>
                  <a:srgbClr val="000000"/>
                </a:solidFill>
                <a:effectLst/>
              </a:rPr>
              <a:t>stand-up</a:t>
            </a:r>
            <a:r>
              <a:rPr lang="sv-SE" altLang="zh-CN" sz="1400" b="0" i="0" u="none" strike="noStrike" dirty="0">
                <a:solidFill>
                  <a:srgbClr val="000000"/>
                </a:solidFill>
                <a:effectLst/>
              </a:rPr>
              <a:t> </a:t>
            </a:r>
            <a:r>
              <a:rPr lang="zh-CN" altLang="en-US" sz="1400" b="0" i="0" u="none" strike="noStrike" dirty="0">
                <a:solidFill>
                  <a:srgbClr val="000000"/>
                </a:solidFill>
                <a:effectLst/>
              </a:rPr>
              <a:t>基础训练</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分析个人幽默风格</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参访 </a:t>
            </a:r>
            <a:r>
              <a:rPr lang="sv-SE" altLang="zh-CN" sz="1400" b="0" i="0" u="none" strike="noStrike" dirty="0">
                <a:solidFill>
                  <a:srgbClr val="000000"/>
                </a:solidFill>
                <a:effectLst/>
              </a:rPr>
              <a:t>Sony Pictures Studios</a:t>
            </a:r>
          </a:p>
          <a:p>
            <a:pPr marL="285750" indent="-285750" algn="l">
              <a:lnSpc>
                <a:spcPct val="120000"/>
              </a:lnSpc>
              <a:buFont typeface="Arial" panose="020B0604020202020204" pitchFamily="34" charset="0"/>
              <a:buChar char="•"/>
            </a:pPr>
            <a:endParaRPr lang="sv-SE" altLang="zh-CN" sz="1400" b="0" i="0" u="none" strike="noStrike" dirty="0">
              <a:solidFill>
                <a:srgbClr val="000000"/>
              </a:solidFill>
              <a:effectLst/>
            </a:endParaRPr>
          </a:p>
          <a:p>
            <a:pPr>
              <a:lnSpc>
                <a:spcPct val="120000"/>
              </a:lnSpc>
            </a:pPr>
            <a:r>
              <a:rPr lang="sv-SE" altLang="zh-CN" sz="1400" b="1" dirty="0" err="1">
                <a:solidFill>
                  <a:srgbClr val="C00000"/>
                </a:solidFill>
              </a:rPr>
              <a:t>Week</a:t>
            </a:r>
            <a:r>
              <a:rPr lang="sv-SE" altLang="zh-CN" sz="1400" b="1" dirty="0">
                <a:solidFill>
                  <a:srgbClr val="C00000"/>
                </a:solidFill>
              </a:rPr>
              <a:t> 2</a:t>
            </a:r>
            <a:r>
              <a:rPr lang="zh-CN" altLang="sv-SE" sz="1400" b="1" dirty="0">
                <a:solidFill>
                  <a:srgbClr val="C00000"/>
                </a:solidFill>
              </a:rPr>
              <a:t>：</a:t>
            </a:r>
            <a:r>
              <a:rPr lang="zh-CN" altLang="en-US" sz="1400" b="1" dirty="0">
                <a:solidFill>
                  <a:srgbClr val="C00000"/>
                </a:solidFill>
              </a:rPr>
              <a:t>观众互动与写作规则</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学习角色塑造与文本写作</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训练 </a:t>
            </a:r>
            <a:r>
              <a:rPr lang="sv-SE" altLang="zh-CN" sz="1400" b="0" i="0" u="none" strike="noStrike" dirty="0">
                <a:solidFill>
                  <a:srgbClr val="000000"/>
                </a:solidFill>
                <a:effectLst/>
              </a:rPr>
              <a:t>sitcom</a:t>
            </a:r>
            <a:r>
              <a:rPr lang="zh-CN" altLang="sv-SE" sz="1400" b="0" i="0" u="none" strike="noStrike" dirty="0">
                <a:solidFill>
                  <a:srgbClr val="000000"/>
                </a:solidFill>
                <a:effectLst/>
              </a:rPr>
              <a:t>、</a:t>
            </a:r>
            <a:r>
              <a:rPr lang="sv-SE" altLang="zh-CN" sz="1400" b="0" i="0" u="none" strike="noStrike" dirty="0">
                <a:solidFill>
                  <a:srgbClr val="000000"/>
                </a:solidFill>
                <a:effectLst/>
              </a:rPr>
              <a:t>clown</a:t>
            </a:r>
            <a:r>
              <a:rPr lang="zh-CN" altLang="sv-SE" sz="1400" b="0" i="0" u="none" strike="noStrike" dirty="0">
                <a:solidFill>
                  <a:srgbClr val="000000"/>
                </a:solidFill>
                <a:effectLst/>
              </a:rPr>
              <a:t>、</a:t>
            </a:r>
            <a:r>
              <a:rPr lang="sv-SE" altLang="zh-CN" sz="1400" b="0" i="0" u="none" strike="noStrike" dirty="0">
                <a:solidFill>
                  <a:srgbClr val="000000"/>
                </a:solidFill>
                <a:effectLst/>
              </a:rPr>
              <a:t>sketch </a:t>
            </a:r>
            <a:r>
              <a:rPr lang="zh-CN" altLang="en-US" sz="1400" b="0" i="0" u="none" strike="noStrike" dirty="0">
                <a:solidFill>
                  <a:srgbClr val="000000"/>
                </a:solidFill>
                <a:effectLst/>
              </a:rPr>
              <a:t>等不同风格</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外出观看</a:t>
            </a:r>
            <a:r>
              <a:rPr lang="zh-CN" altLang="sv-SE" sz="1400" b="0" i="0" u="none" strike="noStrike" dirty="0">
                <a:solidFill>
                  <a:srgbClr val="000000"/>
                </a:solidFill>
                <a:effectLst/>
              </a:rPr>
              <a:t>即兴</a:t>
            </a:r>
            <a:r>
              <a:rPr lang="zh-CN" altLang="en-US" sz="1400" dirty="0">
                <a:solidFill>
                  <a:srgbClr val="000000"/>
                </a:solidFill>
              </a:rPr>
              <a:t>喜剧</a:t>
            </a:r>
            <a:r>
              <a:rPr lang="zh-CN" altLang="en-US" sz="1400" b="0" i="0" u="none" strike="noStrike" dirty="0">
                <a:solidFill>
                  <a:srgbClr val="000000"/>
                </a:solidFill>
                <a:effectLst/>
              </a:rPr>
              <a:t>演出并讨论</a:t>
            </a:r>
            <a:endParaRPr lang="en-US" altLang="zh-CN" sz="1400" b="0" i="0" u="none" strike="noStrike" dirty="0">
              <a:solidFill>
                <a:srgbClr val="000000"/>
              </a:solidFill>
              <a:effectLst/>
            </a:endParaRPr>
          </a:p>
          <a:p>
            <a:pPr marL="285750" indent="-285750" algn="l">
              <a:lnSpc>
                <a:spcPct val="120000"/>
              </a:lnSpc>
              <a:buFont typeface="Arial" panose="020B0604020202020204" pitchFamily="34" charset="0"/>
              <a:buChar char="•"/>
            </a:pPr>
            <a:endParaRPr lang="zh-CN" altLang="en-US" sz="1400" b="0" i="0" u="none" strike="noStrike" dirty="0">
              <a:solidFill>
                <a:srgbClr val="000000"/>
              </a:solidFill>
              <a:effectLst/>
            </a:endParaRPr>
          </a:p>
          <a:p>
            <a:pPr>
              <a:lnSpc>
                <a:spcPct val="120000"/>
              </a:lnSpc>
            </a:pPr>
            <a:r>
              <a:rPr lang="sv-SE" altLang="zh-CN" sz="1400" b="1" dirty="0" err="1">
                <a:solidFill>
                  <a:srgbClr val="C00000"/>
                </a:solidFill>
              </a:rPr>
              <a:t>Week</a:t>
            </a:r>
            <a:r>
              <a:rPr lang="sv-SE" altLang="zh-CN" sz="1400" b="1" dirty="0">
                <a:solidFill>
                  <a:srgbClr val="C00000"/>
                </a:solidFill>
              </a:rPr>
              <a:t> 3</a:t>
            </a:r>
            <a:r>
              <a:rPr lang="zh-CN" altLang="sv-SE" sz="1400" b="1" dirty="0">
                <a:solidFill>
                  <a:srgbClr val="C00000"/>
                </a:solidFill>
              </a:rPr>
              <a:t>：</a:t>
            </a:r>
            <a:r>
              <a:rPr lang="zh-CN" altLang="en-US" sz="1400" b="1" dirty="0">
                <a:solidFill>
                  <a:srgbClr val="C00000"/>
                </a:solidFill>
              </a:rPr>
              <a:t>提升表现与整合素材</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打磨写作与表演节奏</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练习镜头表现</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观看专业 </a:t>
            </a:r>
            <a:r>
              <a:rPr lang="sv-SE" altLang="zh-CN" sz="1400" b="0" i="0" u="none" strike="noStrike" dirty="0">
                <a:solidFill>
                  <a:srgbClr val="000000"/>
                </a:solidFill>
                <a:effectLst/>
              </a:rPr>
              <a:t>sketch </a:t>
            </a:r>
            <a:r>
              <a:rPr lang="zh-CN" altLang="en-US" sz="1400" b="0" i="0" u="none" strike="noStrike" dirty="0">
                <a:solidFill>
                  <a:srgbClr val="000000"/>
                </a:solidFill>
                <a:effectLst/>
              </a:rPr>
              <a:t>演出并进行结构分析</a:t>
            </a:r>
            <a:endParaRPr lang="en-US" altLang="zh-CN" sz="1400" b="0" i="0" u="none" strike="noStrike" dirty="0">
              <a:solidFill>
                <a:srgbClr val="000000"/>
              </a:solidFill>
              <a:effectLst/>
            </a:endParaRPr>
          </a:p>
          <a:p>
            <a:pPr marL="285750" indent="-285750" algn="l">
              <a:lnSpc>
                <a:spcPct val="120000"/>
              </a:lnSpc>
              <a:buFont typeface="Arial" panose="020B0604020202020204" pitchFamily="34" charset="0"/>
              <a:buChar char="•"/>
            </a:pPr>
            <a:endParaRPr lang="zh-CN" altLang="en-US" sz="1400" b="0" i="0" u="none" strike="noStrike" dirty="0">
              <a:solidFill>
                <a:srgbClr val="000000"/>
              </a:solidFill>
              <a:effectLst/>
            </a:endParaRPr>
          </a:p>
          <a:p>
            <a:pPr>
              <a:lnSpc>
                <a:spcPct val="120000"/>
              </a:lnSpc>
            </a:pPr>
            <a:r>
              <a:rPr lang="sv-SE" altLang="zh-CN" sz="1400" b="1" dirty="0" err="1">
                <a:solidFill>
                  <a:srgbClr val="C00000"/>
                </a:solidFill>
              </a:rPr>
              <a:t>Week</a:t>
            </a:r>
            <a:r>
              <a:rPr lang="sv-SE" altLang="zh-CN" sz="1400" b="1" dirty="0">
                <a:solidFill>
                  <a:srgbClr val="C00000"/>
                </a:solidFill>
              </a:rPr>
              <a:t> 4</a:t>
            </a:r>
            <a:r>
              <a:rPr lang="zh-CN" altLang="sv-SE" sz="1400" b="1" dirty="0">
                <a:solidFill>
                  <a:srgbClr val="C00000"/>
                </a:solidFill>
              </a:rPr>
              <a:t>：</a:t>
            </a:r>
            <a:r>
              <a:rPr lang="zh-CN" altLang="en-US" sz="1400" b="1" dirty="0">
                <a:solidFill>
                  <a:srgbClr val="C00000"/>
                </a:solidFill>
              </a:rPr>
              <a:t>完整喜剧展示的制作与呈现</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汇整素材成为完整节目单</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持续排练与镜头录制</a:t>
            </a:r>
          </a:p>
          <a:p>
            <a:pPr marL="285750" indent="-285750" algn="l">
              <a:lnSpc>
                <a:spcPct val="120000"/>
              </a:lnSpc>
              <a:buFont typeface="Arial" panose="020B0604020202020204" pitchFamily="34" charset="0"/>
              <a:buChar char="•"/>
            </a:pPr>
            <a:r>
              <a:rPr lang="zh-CN" altLang="en-US" sz="1400" b="0" i="0" u="none" strike="noStrike" dirty="0">
                <a:solidFill>
                  <a:srgbClr val="000000"/>
                </a:solidFill>
                <a:effectLst/>
              </a:rPr>
              <a:t>完成全场 </a:t>
            </a:r>
            <a:r>
              <a:rPr lang="sv-SE" altLang="zh-CN" sz="1400" b="0" i="0" u="none" strike="noStrike" dirty="0" err="1">
                <a:solidFill>
                  <a:srgbClr val="000000"/>
                </a:solidFill>
                <a:effectLst/>
              </a:rPr>
              <a:t>comedy</a:t>
            </a:r>
            <a:r>
              <a:rPr lang="sv-SE" altLang="zh-CN" sz="1400" b="0" i="0" u="none" strike="noStrike" dirty="0">
                <a:solidFill>
                  <a:srgbClr val="000000"/>
                </a:solidFill>
                <a:effectLst/>
              </a:rPr>
              <a:t> </a:t>
            </a:r>
            <a:r>
              <a:rPr lang="sv-SE" altLang="zh-CN" sz="1400" b="0" i="0" u="none" strike="noStrike" dirty="0" err="1">
                <a:solidFill>
                  <a:srgbClr val="000000"/>
                </a:solidFill>
                <a:effectLst/>
              </a:rPr>
              <a:t>extravaganza</a:t>
            </a:r>
            <a:r>
              <a:rPr lang="sv-SE" altLang="zh-CN" sz="1400" b="0" i="0" u="none" strike="noStrike" dirty="0">
                <a:solidFill>
                  <a:srgbClr val="000000"/>
                </a:solidFill>
                <a:effectLst/>
              </a:rPr>
              <a:t> </a:t>
            </a:r>
            <a:r>
              <a:rPr lang="zh-CN" altLang="en-US" sz="1400" b="0" i="0" u="none" strike="noStrike" dirty="0">
                <a:solidFill>
                  <a:srgbClr val="000000"/>
                </a:solidFill>
                <a:effectLst/>
              </a:rPr>
              <a:t>演出</a:t>
            </a:r>
          </a:p>
        </p:txBody>
      </p:sp>
      <p:sp>
        <p:nvSpPr>
          <p:cNvPr id="7" name="文本框 6">
            <a:extLst>
              <a:ext uri="{FF2B5EF4-FFF2-40B4-BE49-F238E27FC236}">
                <a16:creationId xmlns:a16="http://schemas.microsoft.com/office/drawing/2014/main" id="{6DBC9333-1238-2FCF-FA59-755C5B93EE50}"/>
              </a:ext>
            </a:extLst>
          </p:cNvPr>
          <p:cNvSpPr txBox="1"/>
          <p:nvPr/>
        </p:nvSpPr>
        <p:spPr>
          <a:xfrm>
            <a:off x="947738" y="1763960"/>
            <a:ext cx="5034886" cy="448501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C00000"/>
                </a:solidFill>
              </a:rPr>
              <a:t>全类型喜剧训练</a:t>
            </a:r>
            <a:r>
              <a:rPr lang="zh-CN" altLang="en-US" sz="1600" dirty="0">
                <a:solidFill>
                  <a:srgbClr val="C00000"/>
                </a:solidFill>
              </a:rPr>
              <a:t>：</a:t>
            </a:r>
            <a:r>
              <a:rPr lang="zh-CN" altLang="en-US" sz="1600" dirty="0"/>
              <a:t>从 </a:t>
            </a:r>
            <a:r>
              <a:rPr lang="sv-SE" altLang="zh-CN" sz="1600" dirty="0" err="1"/>
              <a:t>improv</a:t>
            </a:r>
            <a:r>
              <a:rPr lang="zh-CN" altLang="sv-SE" sz="1600" dirty="0"/>
              <a:t>、</a:t>
            </a:r>
            <a:r>
              <a:rPr lang="sv-SE" altLang="zh-CN" sz="1600" dirty="0" err="1"/>
              <a:t>stand-up</a:t>
            </a:r>
            <a:r>
              <a:rPr lang="sv-SE" altLang="zh-CN" sz="1600" dirty="0"/>
              <a:t> </a:t>
            </a:r>
            <a:r>
              <a:rPr lang="zh-CN" altLang="en-US" sz="1600" dirty="0"/>
              <a:t>到 </a:t>
            </a:r>
            <a:r>
              <a:rPr lang="sv-SE" altLang="zh-CN" sz="1600" dirty="0" err="1"/>
              <a:t>scripted</a:t>
            </a:r>
            <a:r>
              <a:rPr lang="sv-SE" altLang="zh-CN" sz="1600" dirty="0"/>
              <a:t> sitcom </a:t>
            </a:r>
            <a:r>
              <a:rPr lang="zh-CN" altLang="en-US" sz="1600" dirty="0"/>
              <a:t>和 </a:t>
            </a:r>
            <a:r>
              <a:rPr lang="sv-SE" altLang="zh-CN" sz="1600" dirty="0" err="1"/>
              <a:t>physical</a:t>
            </a:r>
            <a:r>
              <a:rPr lang="sv-SE" altLang="zh-CN" sz="1600" dirty="0"/>
              <a:t> </a:t>
            </a:r>
            <a:r>
              <a:rPr lang="sv-SE" altLang="zh-CN" sz="1600" dirty="0" err="1"/>
              <a:t>comedy</a:t>
            </a:r>
            <a:r>
              <a:rPr lang="zh-CN" altLang="sv-SE" sz="1600" dirty="0"/>
              <a:t>，</a:t>
            </a:r>
            <a:r>
              <a:rPr lang="zh-CN" altLang="en-US" sz="1600" dirty="0"/>
              <a:t>学生能在一个项目中体验多个喜剧子类型，找到自己的擅长方向</a:t>
            </a:r>
            <a:endParaRPr lang="en-US" altLang="zh-CN" sz="1600" dirty="0"/>
          </a:p>
          <a:p>
            <a:pPr marL="285750" indent="-285750">
              <a:lnSpc>
                <a:spcPct val="150000"/>
              </a:lnSpc>
              <a:buFont typeface="Arial" panose="020B0604020202020204" pitchFamily="34" charset="0"/>
              <a:buChar char="•"/>
            </a:pPr>
            <a:endParaRPr lang="sv-SE" altLang="zh-CN" sz="1600" dirty="0"/>
          </a:p>
          <a:p>
            <a:pPr marL="285750" indent="-285750">
              <a:lnSpc>
                <a:spcPct val="150000"/>
              </a:lnSpc>
              <a:buFont typeface="Arial" panose="020B0604020202020204" pitchFamily="34" charset="0"/>
              <a:buChar char="•"/>
            </a:pPr>
            <a:r>
              <a:rPr lang="zh-CN" altLang="en-US" sz="1600" b="1" dirty="0">
                <a:solidFill>
                  <a:srgbClr val="C00000"/>
                </a:solidFill>
              </a:rPr>
              <a:t>从“我觉得好笑”到“观众真的笑”</a:t>
            </a:r>
            <a:r>
              <a:rPr lang="zh-CN" altLang="en-US" sz="1600" dirty="0">
                <a:solidFill>
                  <a:srgbClr val="C00000"/>
                </a:solidFill>
              </a:rPr>
              <a:t>：</a:t>
            </a:r>
            <a:r>
              <a:rPr lang="zh-CN" altLang="en-US" sz="1600" dirty="0"/>
              <a:t>课程不断强调“观众视角”，通过 </a:t>
            </a:r>
            <a:r>
              <a:rPr lang="sv-SE" altLang="zh-CN" sz="1600" dirty="0" err="1"/>
              <a:t>field</a:t>
            </a:r>
            <a:r>
              <a:rPr lang="sv-SE" altLang="zh-CN" sz="1600" dirty="0"/>
              <a:t> trips + in-</a:t>
            </a:r>
            <a:r>
              <a:rPr lang="sv-SE" altLang="zh-CN" sz="1600" dirty="0" err="1"/>
              <a:t>class</a:t>
            </a:r>
            <a:r>
              <a:rPr lang="sv-SE" altLang="zh-CN" sz="1600" dirty="0"/>
              <a:t> </a:t>
            </a:r>
            <a:r>
              <a:rPr lang="sv-SE" altLang="zh-CN" sz="1600" dirty="0" err="1"/>
              <a:t>analysis</a:t>
            </a:r>
            <a:r>
              <a:rPr lang="sv-SE" altLang="zh-CN" sz="1600" dirty="0"/>
              <a:t> </a:t>
            </a:r>
            <a:r>
              <a:rPr lang="zh-CN" altLang="en-US" sz="1600" dirty="0"/>
              <a:t>帮助学生理解喜剧如何在真实场景中发挥作用</a:t>
            </a:r>
            <a:endParaRPr lang="en-US" altLang="zh-CN" sz="1600" dirty="0"/>
          </a:p>
          <a:p>
            <a:pPr marL="285750" indent="-285750">
              <a:lnSpc>
                <a:spcPct val="150000"/>
              </a:lnSpc>
              <a:buFont typeface="Arial" panose="020B0604020202020204" pitchFamily="34" charset="0"/>
              <a:buChar char="•"/>
            </a:pPr>
            <a:endParaRPr lang="sv-SE" altLang="zh-CN" sz="1600" dirty="0"/>
          </a:p>
          <a:p>
            <a:pPr marL="285750" indent="-285750">
              <a:lnSpc>
                <a:spcPct val="150000"/>
              </a:lnSpc>
              <a:buFont typeface="Arial" panose="020B0604020202020204" pitchFamily="34" charset="0"/>
              <a:buChar char="•"/>
            </a:pPr>
            <a:r>
              <a:rPr lang="zh-CN" altLang="en-US" sz="1600" b="1" dirty="0">
                <a:solidFill>
                  <a:srgbClr val="C00000"/>
                </a:solidFill>
              </a:rPr>
              <a:t>完整制作一场喜剧专场</a:t>
            </a:r>
            <a:r>
              <a:rPr lang="zh-CN" altLang="en-US" sz="1600" dirty="0">
                <a:solidFill>
                  <a:srgbClr val="C00000"/>
                </a:solidFill>
              </a:rPr>
              <a:t>：</a:t>
            </a:r>
            <a:r>
              <a:rPr lang="zh-CN" altLang="en-US" sz="1600" dirty="0"/>
              <a:t>项目最终呈现的是一场 “</a:t>
            </a:r>
            <a:r>
              <a:rPr lang="sv-SE" altLang="zh-CN" sz="1600" dirty="0" err="1"/>
              <a:t>comedy</a:t>
            </a:r>
            <a:r>
              <a:rPr lang="sv-SE" altLang="zh-CN" sz="1600" dirty="0"/>
              <a:t> </a:t>
            </a:r>
            <a:r>
              <a:rPr lang="sv-SE" altLang="zh-CN" sz="1600" dirty="0" err="1"/>
              <a:t>extravaganza</a:t>
            </a:r>
            <a:r>
              <a:rPr lang="sv-SE" altLang="zh-CN" sz="1600" dirty="0"/>
              <a:t>”——</a:t>
            </a:r>
            <a:r>
              <a:rPr lang="zh-CN" altLang="en-US" sz="1600" dirty="0"/>
              <a:t>节目内容由学生原创、排练与演出，这对作品集和个人自信都是很直观的提升</a:t>
            </a:r>
          </a:p>
        </p:txBody>
      </p:sp>
      <p:cxnSp>
        <p:nvCxnSpPr>
          <p:cNvPr id="16" name="直线箭头连接符 15">
            <a:extLst>
              <a:ext uri="{FF2B5EF4-FFF2-40B4-BE49-F238E27FC236}">
                <a16:creationId xmlns:a16="http://schemas.microsoft.com/office/drawing/2014/main" id="{76A04B49-6DA6-84BE-BCC7-0CE9C665F2BA}"/>
              </a:ext>
            </a:extLst>
          </p:cNvPr>
          <p:cNvCxnSpPr>
            <a:cxnSpLocks/>
          </p:cNvCxnSpPr>
          <p:nvPr/>
        </p:nvCxnSpPr>
        <p:spPr>
          <a:xfrm>
            <a:off x="6096000" y="1045075"/>
            <a:ext cx="0" cy="56896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6080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D94295-DB7E-B594-A182-0F01059A7044}"/>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90415B21-E6AB-064C-3E49-6212DFF4B7F5}"/>
              </a:ext>
            </a:extLst>
          </p:cNvPr>
          <p:cNvSpPr txBox="1"/>
          <p:nvPr/>
        </p:nvSpPr>
        <p:spPr>
          <a:xfrm>
            <a:off x="982662" y="1656187"/>
            <a:ext cx="5113338" cy="4264501"/>
          </a:xfrm>
          <a:prstGeom prst="rect">
            <a:avLst/>
          </a:prstGeom>
          <a:noFill/>
        </p:spPr>
        <p:txBody>
          <a:bodyPr wrap="square" rtlCol="0">
            <a:spAutoFit/>
          </a:bodyPr>
          <a:lstStyle/>
          <a:p>
            <a:pPr>
              <a:lnSpc>
                <a:spcPct val="120000"/>
              </a:lnSpc>
            </a:pPr>
            <a:r>
              <a:rPr lang="sv-SE" altLang="zh-CN" sz="1600" dirty="0" err="1">
                <a:solidFill>
                  <a:srgbClr val="000000"/>
                </a:solidFill>
                <a:latin typeface="-webkit-standard"/>
              </a:rPr>
              <a:t>Acting</a:t>
            </a:r>
            <a:r>
              <a:rPr lang="sv-SE" altLang="zh-CN" sz="1600" dirty="0">
                <a:solidFill>
                  <a:srgbClr val="000000"/>
                </a:solidFill>
                <a:latin typeface="-webkit-standard"/>
              </a:rPr>
              <a:t> Intensive </a:t>
            </a:r>
            <a:r>
              <a:rPr lang="zh-CN" altLang="en-US" sz="1600" dirty="0">
                <a:solidFill>
                  <a:srgbClr val="000000"/>
                </a:solidFill>
                <a:latin typeface="-webkit-standard"/>
              </a:rPr>
              <a:t>是四周的保守式表演训练项目，既适合立志成为演员的学生，也适合刚开始对表演产生兴趣的学习者。项目由 </a:t>
            </a:r>
            <a:r>
              <a:rPr lang="sv-SE" altLang="zh-CN" sz="1600" dirty="0">
                <a:solidFill>
                  <a:srgbClr val="000000"/>
                </a:solidFill>
                <a:latin typeface="-webkit-standard"/>
              </a:rPr>
              <a:t>USC </a:t>
            </a:r>
            <a:r>
              <a:rPr lang="sv-SE" altLang="zh-CN" sz="1600" dirty="0" err="1">
                <a:solidFill>
                  <a:srgbClr val="000000"/>
                </a:solidFill>
                <a:latin typeface="-webkit-standard"/>
              </a:rPr>
              <a:t>world-class</a:t>
            </a:r>
            <a:r>
              <a:rPr lang="sv-SE" altLang="zh-CN" sz="1600" dirty="0">
                <a:solidFill>
                  <a:srgbClr val="000000"/>
                </a:solidFill>
                <a:latin typeface="-webkit-standard"/>
              </a:rPr>
              <a:t> </a:t>
            </a:r>
            <a:r>
              <a:rPr lang="sv-SE" altLang="zh-CN" sz="1600" dirty="0" err="1">
                <a:solidFill>
                  <a:srgbClr val="000000"/>
                </a:solidFill>
                <a:latin typeface="-webkit-standard"/>
              </a:rPr>
              <a:t>faculty</a:t>
            </a:r>
            <a:r>
              <a:rPr lang="sv-SE" altLang="zh-CN" sz="1600" dirty="0">
                <a:solidFill>
                  <a:srgbClr val="000000"/>
                </a:solidFill>
                <a:latin typeface="-webkit-standard"/>
              </a:rPr>
              <a:t> </a:t>
            </a:r>
            <a:r>
              <a:rPr lang="zh-CN" altLang="en-US" sz="1600" dirty="0">
                <a:solidFill>
                  <a:srgbClr val="000000"/>
                </a:solidFill>
                <a:latin typeface="-webkit-standard"/>
              </a:rPr>
              <a:t>授课，重视 </a:t>
            </a:r>
            <a:r>
              <a:rPr lang="sv-SE" altLang="zh-CN" sz="1600" dirty="0">
                <a:solidFill>
                  <a:srgbClr val="000000"/>
                </a:solidFill>
                <a:latin typeface="-webkit-standard"/>
              </a:rPr>
              <a:t>process</a:t>
            </a:r>
            <a:r>
              <a:rPr lang="zh-CN" altLang="sv-SE" sz="1600" dirty="0">
                <a:solidFill>
                  <a:srgbClr val="000000"/>
                </a:solidFill>
                <a:latin typeface="-webkit-standard"/>
              </a:rPr>
              <a:t>（</a:t>
            </a:r>
            <a:r>
              <a:rPr lang="zh-CN" altLang="en-US" sz="1600" dirty="0">
                <a:solidFill>
                  <a:srgbClr val="000000"/>
                </a:solidFill>
                <a:latin typeface="-webkit-standard"/>
              </a:rPr>
              <a:t>训练过程）与 </a:t>
            </a:r>
            <a:r>
              <a:rPr lang="sv-SE" altLang="zh-CN" sz="1600" dirty="0">
                <a:solidFill>
                  <a:srgbClr val="000000"/>
                </a:solidFill>
                <a:latin typeface="-webkit-standard"/>
              </a:rPr>
              <a:t>ensemble </a:t>
            </a:r>
            <a:r>
              <a:rPr lang="zh-CN" altLang="en-US" sz="1600" dirty="0">
                <a:solidFill>
                  <a:srgbClr val="000000"/>
                </a:solidFill>
                <a:latin typeface="-webkit-standard"/>
              </a:rPr>
              <a:t>协作，同时兼顾戏剧文本、即兴与镜头表演。</a:t>
            </a:r>
            <a:endParaRPr lang="en-US" altLang="zh-CN" sz="1600" dirty="0">
              <a:solidFill>
                <a:srgbClr val="000000"/>
              </a:solidFill>
              <a:latin typeface="-webkit-standard"/>
            </a:endParaRPr>
          </a:p>
          <a:p>
            <a:pPr>
              <a:lnSpc>
                <a:spcPct val="120000"/>
              </a:lnSpc>
            </a:pPr>
            <a:endParaRPr lang="en-US" altLang="zh-CN" sz="1600" dirty="0">
              <a:solidFill>
                <a:srgbClr val="000000"/>
              </a:solidFill>
              <a:latin typeface="-webkit-standard"/>
            </a:endParaRPr>
          </a:p>
          <a:p>
            <a:pPr marL="285750" indent="-285750">
              <a:lnSpc>
                <a:spcPct val="120000"/>
              </a:lnSpc>
              <a:buFont typeface="Arial" panose="020B0604020202020204" pitchFamily="34" charset="0"/>
              <a:buChar char="•"/>
            </a:pPr>
            <a:r>
              <a:rPr lang="zh-CN" altLang="en-US" sz="1600" dirty="0">
                <a:solidFill>
                  <a:srgbClr val="000000"/>
                </a:solidFill>
                <a:latin typeface="-webkit-standard"/>
              </a:rPr>
              <a:t>在 </a:t>
            </a:r>
            <a:r>
              <a:rPr lang="sv-SE" altLang="zh-CN" sz="1600" dirty="0" err="1">
                <a:solidFill>
                  <a:srgbClr val="000000"/>
                </a:solidFill>
                <a:latin typeface="-webkit-standard"/>
              </a:rPr>
              <a:t>inclusive</a:t>
            </a:r>
            <a:r>
              <a:rPr lang="zh-CN" altLang="sv-SE" sz="1600" dirty="0">
                <a:solidFill>
                  <a:srgbClr val="000000"/>
                </a:solidFill>
                <a:latin typeface="-webkit-standard"/>
              </a:rPr>
              <a:t>、</a:t>
            </a:r>
            <a:r>
              <a:rPr lang="sv-SE" altLang="zh-CN" sz="1600" dirty="0" err="1">
                <a:solidFill>
                  <a:srgbClr val="000000"/>
                </a:solidFill>
                <a:latin typeface="-webkit-standard"/>
              </a:rPr>
              <a:t>collaborative</a:t>
            </a:r>
            <a:r>
              <a:rPr lang="sv-SE" altLang="zh-CN" sz="1600" dirty="0">
                <a:solidFill>
                  <a:srgbClr val="000000"/>
                </a:solidFill>
                <a:latin typeface="-webkit-standard"/>
              </a:rPr>
              <a:t> </a:t>
            </a:r>
            <a:r>
              <a:rPr lang="zh-CN" altLang="en-US" sz="1600" dirty="0">
                <a:solidFill>
                  <a:srgbClr val="000000"/>
                </a:solidFill>
                <a:latin typeface="-webkit-standard"/>
              </a:rPr>
              <a:t>环境中，从基础训练入手建立表演的身体与声音习惯。</a:t>
            </a:r>
          </a:p>
          <a:p>
            <a:pPr marL="285750" indent="-285750">
              <a:lnSpc>
                <a:spcPct val="120000"/>
              </a:lnSpc>
              <a:buFont typeface="Arial" panose="020B0604020202020204" pitchFamily="34" charset="0"/>
              <a:buChar char="•"/>
            </a:pPr>
            <a:r>
              <a:rPr lang="zh-CN" altLang="en-US" sz="1600" dirty="0">
                <a:solidFill>
                  <a:srgbClr val="000000"/>
                </a:solidFill>
                <a:latin typeface="-webkit-standard"/>
              </a:rPr>
              <a:t>通过 </a:t>
            </a:r>
            <a:r>
              <a:rPr lang="sv-SE" altLang="zh-CN" sz="1600" dirty="0" err="1">
                <a:solidFill>
                  <a:srgbClr val="000000"/>
                </a:solidFill>
                <a:latin typeface="-webkit-standard"/>
              </a:rPr>
              <a:t>scene</a:t>
            </a:r>
            <a:r>
              <a:rPr lang="sv-SE" altLang="zh-CN" sz="1600" dirty="0">
                <a:solidFill>
                  <a:srgbClr val="000000"/>
                </a:solidFill>
                <a:latin typeface="-webkit-standard"/>
              </a:rPr>
              <a:t> </a:t>
            </a:r>
            <a:r>
              <a:rPr lang="sv-SE" altLang="zh-CN" sz="1600" dirty="0" err="1">
                <a:solidFill>
                  <a:srgbClr val="000000"/>
                </a:solidFill>
                <a:latin typeface="-webkit-standard"/>
              </a:rPr>
              <a:t>study</a:t>
            </a:r>
            <a:r>
              <a:rPr lang="sv-SE" altLang="zh-CN" sz="1600" dirty="0">
                <a:solidFill>
                  <a:srgbClr val="000000"/>
                </a:solidFill>
                <a:latin typeface="-webkit-standard"/>
              </a:rPr>
              <a:t> </a:t>
            </a:r>
            <a:r>
              <a:rPr lang="zh-CN" altLang="en-US" sz="1600" dirty="0">
                <a:solidFill>
                  <a:srgbClr val="000000"/>
                </a:solidFill>
                <a:latin typeface="-webkit-standard"/>
              </a:rPr>
              <a:t>理解故事结构、节奏和角色关系。</a:t>
            </a:r>
          </a:p>
          <a:p>
            <a:pPr marL="285750" indent="-285750">
              <a:lnSpc>
                <a:spcPct val="120000"/>
              </a:lnSpc>
              <a:buFont typeface="Arial" panose="020B0604020202020204" pitchFamily="34" charset="0"/>
              <a:buChar char="•"/>
            </a:pPr>
            <a:r>
              <a:rPr lang="zh-CN" altLang="en-US" sz="1600" dirty="0">
                <a:solidFill>
                  <a:srgbClr val="000000"/>
                </a:solidFill>
                <a:latin typeface="-webkit-standard"/>
              </a:rPr>
              <a:t>在 </a:t>
            </a:r>
            <a:r>
              <a:rPr lang="sv-SE" altLang="zh-CN" sz="1600" dirty="0" err="1">
                <a:solidFill>
                  <a:srgbClr val="000000"/>
                </a:solidFill>
                <a:latin typeface="-webkit-standard"/>
              </a:rPr>
              <a:t>improv</a:t>
            </a:r>
            <a:r>
              <a:rPr lang="sv-SE" altLang="zh-CN" sz="1600" dirty="0">
                <a:solidFill>
                  <a:srgbClr val="000000"/>
                </a:solidFill>
                <a:latin typeface="-webkit-standard"/>
              </a:rPr>
              <a:t> </a:t>
            </a:r>
            <a:r>
              <a:rPr lang="zh-CN" altLang="en-US" sz="1600" dirty="0">
                <a:solidFill>
                  <a:srgbClr val="000000"/>
                </a:solidFill>
                <a:latin typeface="-webkit-standard"/>
              </a:rPr>
              <a:t>与 </a:t>
            </a:r>
            <a:r>
              <a:rPr lang="sv-SE" altLang="zh-CN" sz="1600" dirty="0">
                <a:solidFill>
                  <a:srgbClr val="000000"/>
                </a:solidFill>
                <a:latin typeface="-webkit-standard"/>
              </a:rPr>
              <a:t>on-</a:t>
            </a:r>
            <a:r>
              <a:rPr lang="sv-SE" altLang="zh-CN" sz="1600" dirty="0" err="1">
                <a:solidFill>
                  <a:srgbClr val="000000"/>
                </a:solidFill>
                <a:latin typeface="-webkit-standard"/>
              </a:rPr>
              <a:t>camera</a:t>
            </a:r>
            <a:r>
              <a:rPr lang="sv-SE" altLang="zh-CN" sz="1600" dirty="0">
                <a:solidFill>
                  <a:srgbClr val="000000"/>
                </a:solidFill>
                <a:latin typeface="-webkit-standard"/>
              </a:rPr>
              <a:t> workshop </a:t>
            </a:r>
            <a:r>
              <a:rPr lang="zh-CN" altLang="en-US" sz="1600" dirty="0">
                <a:solidFill>
                  <a:srgbClr val="000000"/>
                </a:solidFill>
                <a:latin typeface="-webkit-standard"/>
              </a:rPr>
              <a:t>中练习自发性和镜头前的自然度。</a:t>
            </a:r>
          </a:p>
          <a:p>
            <a:pPr marL="285750" indent="-285750">
              <a:lnSpc>
                <a:spcPct val="120000"/>
              </a:lnSpc>
              <a:buFont typeface="Arial" panose="020B0604020202020204" pitchFamily="34" charset="0"/>
              <a:buChar char="•"/>
            </a:pPr>
            <a:r>
              <a:rPr lang="zh-CN" altLang="en-US" sz="1600" dirty="0">
                <a:solidFill>
                  <a:srgbClr val="000000"/>
                </a:solidFill>
                <a:latin typeface="-webkit-standard"/>
              </a:rPr>
              <a:t>参与洛杉矶专业剧场观演，并在教师带领下进行讨论和分析，将所学运用到自身创作。</a:t>
            </a:r>
          </a:p>
          <a:p>
            <a:pPr algn="l">
              <a:lnSpc>
                <a:spcPct val="150000"/>
              </a:lnSpc>
            </a:pPr>
            <a:endParaRPr lang="zh-CN" altLang="en-US" sz="1600" i="0" u="none" strike="noStrike" dirty="0">
              <a:solidFill>
                <a:srgbClr val="000000"/>
              </a:solidFill>
              <a:effectLst/>
              <a:latin typeface="+mj-lt"/>
            </a:endParaRPr>
          </a:p>
        </p:txBody>
      </p:sp>
      <p:sp>
        <p:nvSpPr>
          <p:cNvPr id="3" name="TextBox 1">
            <a:extLst>
              <a:ext uri="{FF2B5EF4-FFF2-40B4-BE49-F238E27FC236}">
                <a16:creationId xmlns:a16="http://schemas.microsoft.com/office/drawing/2014/main" id="{47F3E2D1-2237-AD76-22A1-5B0BB0B394CC}"/>
              </a:ext>
            </a:extLst>
          </p:cNvPr>
          <p:cNvSpPr txBox="1"/>
          <p:nvPr/>
        </p:nvSpPr>
        <p:spPr>
          <a:xfrm>
            <a:off x="947738" y="399171"/>
            <a:ext cx="9588334" cy="837089"/>
          </a:xfrm>
          <a:prstGeom prst="rect">
            <a:avLst/>
          </a:prstGeom>
          <a:noFill/>
        </p:spPr>
        <p:txBody>
          <a:bodyPr wrap="square" rtlCol="0">
            <a:spAutoFit/>
          </a:bodyPr>
          <a:lstStyle/>
          <a:p>
            <a:pPr>
              <a:lnSpc>
                <a:spcPts val="6500"/>
              </a:lnSpc>
            </a:pPr>
            <a:r>
              <a:rPr lang="en-US" altLang="zh-CN" sz="3200" dirty="0" err="1">
                <a:latin typeface="PINGFANG SC SEMIBOLD" panose="020B0400000000000000" pitchFamily="34" charset="-122"/>
                <a:ea typeface="PINGFANG SC SEMIBOLD" panose="020B0400000000000000" pitchFamily="34" charset="-122"/>
              </a:rPr>
              <a:t>项目介绍</a:t>
            </a:r>
            <a:r>
              <a:rPr lang="zh-CN" altLang="en-US" sz="3200" dirty="0">
                <a:latin typeface="PINGFANG SC SEMIBOLD" panose="020B0400000000000000" pitchFamily="34" charset="-122"/>
                <a:ea typeface="PINGFANG SC SEMIBOLD" panose="020B0400000000000000" pitchFamily="34" charset="-122"/>
              </a:rPr>
              <a:t> </a:t>
            </a:r>
            <a:r>
              <a:rPr lang="en-US" altLang="zh-CN" sz="3200" dirty="0">
                <a:latin typeface="PINGFANG SC SEMIBOLD" panose="020B0400000000000000" pitchFamily="34" charset="-122"/>
                <a:ea typeface="PINGFANG SC SEMIBOLD" panose="020B0400000000000000" pitchFamily="34" charset="-122"/>
              </a:rPr>
              <a:t>-</a:t>
            </a:r>
            <a:r>
              <a:rPr lang="zh-CN" altLang="en-US" sz="3200" dirty="0">
                <a:latin typeface="PINGFANG SC SEMIBOLD" panose="020B0400000000000000" pitchFamily="34" charset="-122"/>
                <a:ea typeface="PINGFANG SC SEMIBOLD" panose="020B0400000000000000" pitchFamily="34" charset="-122"/>
              </a:rPr>
              <a:t> </a:t>
            </a:r>
            <a:r>
              <a:rPr lang="sv-SE" altLang="zh-CN" sz="2800" dirty="0" err="1">
                <a:solidFill>
                  <a:schemeClr val="accent1"/>
                </a:solidFill>
                <a:latin typeface="HarmonyOS Sans SC Black" panose="00000A00000000000000" pitchFamily="2" charset="-122"/>
              </a:rPr>
              <a:t>Acting</a:t>
            </a:r>
            <a:r>
              <a:rPr lang="sv-SE" altLang="zh-CN" sz="2800" dirty="0">
                <a:solidFill>
                  <a:schemeClr val="accent1"/>
                </a:solidFill>
                <a:latin typeface="HarmonyOS Sans SC Black" panose="00000A00000000000000" pitchFamily="2" charset="-122"/>
              </a:rPr>
              <a:t> Intensive</a:t>
            </a:r>
            <a:r>
              <a:rPr lang="zh-CN" altLang="sv-SE" sz="2800" dirty="0">
                <a:solidFill>
                  <a:schemeClr val="accent1"/>
                </a:solidFill>
                <a:latin typeface="HarmonyOS Sans SC Black" panose="00000A00000000000000" pitchFamily="2" charset="-122"/>
              </a:rPr>
              <a:t>（</a:t>
            </a:r>
            <a:r>
              <a:rPr lang="zh-CN" altLang="en-US" sz="2800" dirty="0">
                <a:solidFill>
                  <a:schemeClr val="accent1"/>
                </a:solidFill>
                <a:latin typeface="HarmonyOS Sans SC Black" panose="00000A00000000000000" pitchFamily="2" charset="-122"/>
              </a:rPr>
              <a:t>戏剧表演强化）</a:t>
            </a:r>
            <a:endParaRPr lang="en-US" altLang="zh-CN" sz="3200" dirty="0">
              <a:latin typeface="PINGFANG SC SEMIBOLD" panose="020B0400000000000000" pitchFamily="34" charset="-122"/>
              <a:ea typeface="PINGFANG SC SEMIBOLD" panose="020B0400000000000000" pitchFamily="34" charset="-122"/>
            </a:endParaRPr>
          </a:p>
        </p:txBody>
      </p:sp>
      <p:pic>
        <p:nvPicPr>
          <p:cNvPr id="5122" name="Picture 2" descr="Two students sitting on chairs on a dark stage give a performance.">
            <a:extLst>
              <a:ext uri="{FF2B5EF4-FFF2-40B4-BE49-F238E27FC236}">
                <a16:creationId xmlns:a16="http://schemas.microsoft.com/office/drawing/2014/main" id="{09E6FB2A-ECB4-5FAF-96CB-DDA86F4918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3222" y="2207320"/>
            <a:ext cx="5096476" cy="28667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5193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3F5D1A9-8BF0-69F2-24AB-530EE4F58CAD}"/>
              </a:ext>
            </a:extLst>
          </p:cNvPr>
          <p:cNvSpPr txBox="1"/>
          <p:nvPr/>
        </p:nvSpPr>
        <p:spPr>
          <a:xfrm>
            <a:off x="6443943" y="1243751"/>
            <a:ext cx="5220268" cy="4986173"/>
          </a:xfrm>
          <a:prstGeom prst="rect">
            <a:avLst/>
          </a:prstGeom>
          <a:noFill/>
        </p:spPr>
        <p:txBody>
          <a:bodyPr wrap="square">
            <a:spAutoFit/>
          </a:bodyPr>
          <a:lstStyle/>
          <a:p>
            <a:pPr>
              <a:lnSpc>
                <a:spcPct val="120000"/>
              </a:lnSpc>
            </a:pPr>
            <a:r>
              <a:rPr lang="sv-SE" altLang="zh-CN" sz="1400" b="1" dirty="0" err="1">
                <a:solidFill>
                  <a:srgbClr val="C00000"/>
                </a:solidFill>
              </a:rPr>
              <a:t>Week</a:t>
            </a:r>
            <a:r>
              <a:rPr lang="sv-SE" altLang="zh-CN" sz="1400" b="1" dirty="0">
                <a:solidFill>
                  <a:srgbClr val="C00000"/>
                </a:solidFill>
              </a:rPr>
              <a:t> 1</a:t>
            </a:r>
            <a:r>
              <a:rPr lang="zh-CN" altLang="sv-SE" sz="1400" b="1" dirty="0">
                <a:solidFill>
                  <a:srgbClr val="C00000"/>
                </a:solidFill>
              </a:rPr>
              <a:t>：</a:t>
            </a:r>
            <a:r>
              <a:rPr lang="zh-CN" altLang="en-US" sz="1400" b="1" dirty="0">
                <a:solidFill>
                  <a:srgbClr val="C00000"/>
                </a:solidFill>
              </a:rPr>
              <a:t>核心基础训练</a:t>
            </a:r>
          </a:p>
          <a:p>
            <a:pPr marL="285750" indent="-285750">
              <a:lnSpc>
                <a:spcPct val="120000"/>
              </a:lnSpc>
              <a:buFont typeface="Arial" panose="020B0604020202020204" pitchFamily="34" charset="0"/>
              <a:buChar char="•"/>
            </a:pPr>
            <a:r>
              <a:rPr lang="zh-CN" altLang="sv-SE" sz="1400" dirty="0">
                <a:solidFill>
                  <a:srgbClr val="000000"/>
                </a:solidFill>
              </a:rPr>
              <a:t>身体</a:t>
            </a:r>
            <a:r>
              <a:rPr lang="zh-CN" altLang="en-US" sz="1400" dirty="0">
                <a:solidFill>
                  <a:srgbClr val="000000"/>
                </a:solidFill>
              </a:rPr>
              <a:t>使用</a:t>
            </a:r>
            <a:r>
              <a:rPr lang="en-US" altLang="zh-CN" sz="1400" dirty="0">
                <a:solidFill>
                  <a:srgbClr val="000000"/>
                </a:solidFill>
              </a:rPr>
              <a:t>/</a:t>
            </a:r>
            <a:r>
              <a:rPr lang="zh-CN" altLang="en-US" sz="1400" dirty="0">
                <a:solidFill>
                  <a:srgbClr val="000000"/>
                </a:solidFill>
              </a:rPr>
              <a:t>声音技巧与呼吸</a:t>
            </a:r>
            <a:r>
              <a:rPr lang="en-US" altLang="zh-CN" sz="1400" dirty="0">
                <a:solidFill>
                  <a:srgbClr val="000000"/>
                </a:solidFill>
              </a:rPr>
              <a:t>/</a:t>
            </a:r>
            <a:r>
              <a:rPr lang="zh-CN" altLang="en-US" sz="1400" dirty="0">
                <a:solidFill>
                  <a:srgbClr val="000000"/>
                </a:solidFill>
              </a:rPr>
              <a:t>表演技巧</a:t>
            </a:r>
            <a:r>
              <a:rPr lang="en-US" altLang="zh-CN" sz="1400" dirty="0">
                <a:solidFill>
                  <a:srgbClr val="000000"/>
                </a:solidFill>
              </a:rPr>
              <a:t>/</a:t>
            </a:r>
            <a:r>
              <a:rPr lang="zh-CN" altLang="en-US" sz="1400" dirty="0">
                <a:solidFill>
                  <a:srgbClr val="000000"/>
                </a:solidFill>
              </a:rPr>
              <a:t>表演理论</a:t>
            </a:r>
            <a:endParaRPr lang="en-US" altLang="zh-CN" sz="1400" dirty="0">
              <a:solidFill>
                <a:srgbClr val="000000"/>
              </a:solidFill>
            </a:endParaRPr>
          </a:p>
          <a:p>
            <a:pPr marL="285750" indent="-285750">
              <a:lnSpc>
                <a:spcPct val="120000"/>
              </a:lnSpc>
              <a:buFont typeface="Arial" panose="020B0604020202020204" pitchFamily="34" charset="0"/>
              <a:buChar char="•"/>
            </a:pPr>
            <a:r>
              <a:rPr lang="sv-SE" altLang="zh-CN" sz="1400" dirty="0">
                <a:solidFill>
                  <a:srgbClr val="000000"/>
                </a:solidFill>
              </a:rPr>
              <a:t>ensemble </a:t>
            </a:r>
            <a:r>
              <a:rPr lang="zh-CN" altLang="en-US" sz="1400" dirty="0">
                <a:solidFill>
                  <a:srgbClr val="000000"/>
                </a:solidFill>
              </a:rPr>
              <a:t>协作练习</a:t>
            </a:r>
          </a:p>
          <a:p>
            <a:pPr marL="285750" indent="-285750">
              <a:lnSpc>
                <a:spcPct val="120000"/>
              </a:lnSpc>
              <a:buFont typeface="Arial" panose="020B0604020202020204" pitchFamily="34" charset="0"/>
              <a:buChar char="•"/>
            </a:pPr>
            <a:r>
              <a:rPr lang="zh-CN" altLang="en-US" sz="1400" dirty="0">
                <a:solidFill>
                  <a:srgbClr val="000000"/>
                </a:solidFill>
              </a:rPr>
              <a:t>模拟 </a:t>
            </a:r>
            <a:r>
              <a:rPr lang="sv-SE" altLang="zh-CN" sz="1400" dirty="0">
                <a:solidFill>
                  <a:srgbClr val="000000"/>
                </a:solidFill>
              </a:rPr>
              <a:t>audition</a:t>
            </a:r>
          </a:p>
          <a:p>
            <a:pPr marL="285750" indent="-285750">
              <a:lnSpc>
                <a:spcPct val="120000"/>
              </a:lnSpc>
              <a:buFont typeface="Arial" panose="020B0604020202020204" pitchFamily="34" charset="0"/>
              <a:buChar char="•"/>
            </a:pPr>
            <a:endParaRPr lang="sv-SE" altLang="zh-CN" sz="1400" dirty="0">
              <a:solidFill>
                <a:srgbClr val="000000"/>
              </a:solidFill>
            </a:endParaRPr>
          </a:p>
          <a:p>
            <a:pPr>
              <a:lnSpc>
                <a:spcPct val="120000"/>
              </a:lnSpc>
            </a:pPr>
            <a:r>
              <a:rPr lang="sv-SE" altLang="zh-CN" sz="1400" b="1" dirty="0" err="1">
                <a:solidFill>
                  <a:srgbClr val="C00000"/>
                </a:solidFill>
              </a:rPr>
              <a:t>Week</a:t>
            </a:r>
            <a:r>
              <a:rPr lang="sv-SE" altLang="zh-CN" sz="1400" b="1" dirty="0">
                <a:solidFill>
                  <a:srgbClr val="C00000"/>
                </a:solidFill>
              </a:rPr>
              <a:t> 2</a:t>
            </a:r>
            <a:r>
              <a:rPr lang="zh-CN" altLang="sv-SE" sz="1400" b="1" dirty="0">
                <a:solidFill>
                  <a:srgbClr val="C00000"/>
                </a:solidFill>
              </a:rPr>
              <a:t>：</a:t>
            </a:r>
            <a:r>
              <a:rPr lang="zh-CN" altLang="en-US" sz="1400" b="1" dirty="0">
                <a:solidFill>
                  <a:srgbClr val="C00000"/>
                </a:solidFill>
              </a:rPr>
              <a:t>场景研究</a:t>
            </a:r>
            <a:endParaRPr lang="en-US" altLang="zh-CN" sz="1400" b="1" dirty="0">
              <a:solidFill>
                <a:srgbClr val="C00000"/>
              </a:solidFill>
            </a:endParaRPr>
          </a:p>
          <a:p>
            <a:pPr marL="285750" indent="-285750">
              <a:lnSpc>
                <a:spcPct val="120000"/>
              </a:lnSpc>
              <a:buFont typeface="Arial" panose="020B0604020202020204" pitchFamily="34" charset="0"/>
              <a:buChar char="•"/>
            </a:pPr>
            <a:r>
              <a:rPr lang="zh-CN" altLang="en-US" sz="1400" dirty="0">
                <a:solidFill>
                  <a:srgbClr val="000000"/>
                </a:solidFill>
              </a:rPr>
              <a:t>文本分析与场景构建</a:t>
            </a:r>
          </a:p>
          <a:p>
            <a:pPr marL="285750" indent="-285750">
              <a:lnSpc>
                <a:spcPct val="120000"/>
              </a:lnSpc>
              <a:buFont typeface="Arial" panose="020B0604020202020204" pitchFamily="34" charset="0"/>
              <a:buChar char="•"/>
            </a:pPr>
            <a:r>
              <a:rPr lang="zh-CN" altLang="en-US" sz="1400" dirty="0">
                <a:solidFill>
                  <a:srgbClr val="000000"/>
                </a:solidFill>
              </a:rPr>
              <a:t>与同伴合作舞台塑造和安排</a:t>
            </a:r>
            <a:endParaRPr lang="sv-SE" altLang="zh-CN" sz="1400" dirty="0">
              <a:solidFill>
                <a:srgbClr val="000000"/>
              </a:solidFill>
            </a:endParaRPr>
          </a:p>
          <a:p>
            <a:pPr marL="285750" indent="-285750">
              <a:lnSpc>
                <a:spcPct val="120000"/>
              </a:lnSpc>
              <a:buFont typeface="Arial" panose="020B0604020202020204" pitchFamily="34" charset="0"/>
              <a:buChar char="•"/>
            </a:pPr>
            <a:r>
              <a:rPr lang="zh-CN" altLang="en-US" sz="1400" dirty="0">
                <a:solidFill>
                  <a:srgbClr val="000000"/>
                </a:solidFill>
              </a:rPr>
              <a:t>中期公开分享</a:t>
            </a:r>
            <a:endParaRPr lang="en-US" altLang="zh-CN" sz="1400" dirty="0">
              <a:solidFill>
                <a:srgbClr val="000000"/>
              </a:solidFill>
            </a:endParaRPr>
          </a:p>
          <a:p>
            <a:pPr marL="285750" indent="-285750">
              <a:lnSpc>
                <a:spcPct val="120000"/>
              </a:lnSpc>
              <a:buFont typeface="Arial" panose="020B0604020202020204" pitchFamily="34" charset="0"/>
              <a:buChar char="•"/>
            </a:pPr>
            <a:endParaRPr lang="en-US" altLang="zh-CN" sz="1400" dirty="0">
              <a:solidFill>
                <a:srgbClr val="000000"/>
              </a:solidFill>
            </a:endParaRPr>
          </a:p>
          <a:p>
            <a:pPr>
              <a:lnSpc>
                <a:spcPct val="120000"/>
              </a:lnSpc>
            </a:pPr>
            <a:r>
              <a:rPr lang="sv-SE" altLang="zh-CN" sz="1400" b="1" dirty="0" err="1">
                <a:solidFill>
                  <a:srgbClr val="C00000"/>
                </a:solidFill>
              </a:rPr>
              <a:t>Week</a:t>
            </a:r>
            <a:r>
              <a:rPr lang="sv-SE" altLang="zh-CN" sz="1400" b="1" dirty="0">
                <a:solidFill>
                  <a:srgbClr val="C00000"/>
                </a:solidFill>
              </a:rPr>
              <a:t> 3</a:t>
            </a:r>
            <a:r>
              <a:rPr lang="zh-CN" altLang="sv-SE" sz="1400" b="1" dirty="0">
                <a:solidFill>
                  <a:srgbClr val="C00000"/>
                </a:solidFill>
              </a:rPr>
              <a:t>：</a:t>
            </a:r>
            <a:r>
              <a:rPr lang="zh-CN" altLang="en-US" sz="1400" b="1" dirty="0">
                <a:solidFill>
                  <a:srgbClr val="C00000"/>
                </a:solidFill>
              </a:rPr>
              <a:t>专题工作坊</a:t>
            </a:r>
            <a:endParaRPr lang="sv-SE" altLang="zh-CN" sz="1400" b="1" dirty="0">
              <a:solidFill>
                <a:srgbClr val="C00000"/>
              </a:solidFill>
            </a:endParaRPr>
          </a:p>
          <a:p>
            <a:pPr marL="285750" indent="-285750">
              <a:lnSpc>
                <a:spcPct val="120000"/>
              </a:lnSpc>
              <a:buFont typeface="Arial" panose="020B0604020202020204" pitchFamily="34" charset="0"/>
              <a:buChar char="•"/>
            </a:pPr>
            <a:r>
              <a:rPr lang="zh-CN" altLang="en-US" sz="1400" dirty="0">
                <a:solidFill>
                  <a:srgbClr val="000000"/>
                </a:solidFill>
              </a:rPr>
              <a:t>深入练习</a:t>
            </a:r>
          </a:p>
          <a:p>
            <a:pPr marL="285750" indent="-285750">
              <a:lnSpc>
                <a:spcPct val="120000"/>
              </a:lnSpc>
              <a:buFont typeface="Arial" panose="020B0604020202020204" pitchFamily="34" charset="0"/>
              <a:buChar char="•"/>
            </a:pPr>
            <a:r>
              <a:rPr lang="zh-CN" altLang="en-US" sz="1400" dirty="0">
                <a:solidFill>
                  <a:srgbClr val="000000"/>
                </a:solidFill>
              </a:rPr>
              <a:t>镜头应对与自然反应</a:t>
            </a:r>
          </a:p>
          <a:p>
            <a:pPr marL="285750" indent="-285750">
              <a:lnSpc>
                <a:spcPct val="120000"/>
              </a:lnSpc>
              <a:buFont typeface="Arial" panose="020B0604020202020204" pitchFamily="34" charset="0"/>
              <a:buChar char="•"/>
            </a:pPr>
            <a:r>
              <a:rPr lang="zh-CN" altLang="en-US" sz="1400" dirty="0">
                <a:solidFill>
                  <a:srgbClr val="000000"/>
                </a:solidFill>
              </a:rPr>
              <a:t>戏剧游戏</a:t>
            </a:r>
            <a:endParaRPr lang="en-US" altLang="zh-CN" sz="1400" dirty="0">
              <a:solidFill>
                <a:srgbClr val="000000"/>
              </a:solidFill>
            </a:endParaRPr>
          </a:p>
          <a:p>
            <a:pPr marL="285750" indent="-285750">
              <a:lnSpc>
                <a:spcPct val="120000"/>
              </a:lnSpc>
              <a:buFont typeface="Arial" panose="020B0604020202020204" pitchFamily="34" charset="0"/>
              <a:buChar char="•"/>
            </a:pPr>
            <a:endParaRPr lang="en-US" altLang="zh-CN" sz="1400" dirty="0">
              <a:solidFill>
                <a:srgbClr val="000000"/>
              </a:solidFill>
            </a:endParaRPr>
          </a:p>
          <a:p>
            <a:pPr>
              <a:lnSpc>
                <a:spcPct val="120000"/>
              </a:lnSpc>
            </a:pPr>
            <a:r>
              <a:rPr lang="sv-SE" altLang="zh-CN" sz="1400" b="1" dirty="0" err="1">
                <a:solidFill>
                  <a:srgbClr val="C00000"/>
                </a:solidFill>
              </a:rPr>
              <a:t>Week</a:t>
            </a:r>
            <a:r>
              <a:rPr lang="sv-SE" altLang="zh-CN" sz="1400" b="1" dirty="0">
                <a:solidFill>
                  <a:srgbClr val="C00000"/>
                </a:solidFill>
              </a:rPr>
              <a:t> 4</a:t>
            </a:r>
            <a:r>
              <a:rPr lang="zh-CN" altLang="sv-SE" sz="1400" b="1" dirty="0">
                <a:solidFill>
                  <a:srgbClr val="C00000"/>
                </a:solidFill>
              </a:rPr>
              <a:t>：</a:t>
            </a:r>
            <a:r>
              <a:rPr lang="zh-CN" altLang="en-US" sz="1400" b="1" dirty="0">
                <a:solidFill>
                  <a:srgbClr val="C00000"/>
                </a:solidFill>
              </a:rPr>
              <a:t>专业剧场观演与分析</a:t>
            </a:r>
          </a:p>
          <a:p>
            <a:pPr marL="285750" indent="-285750">
              <a:lnSpc>
                <a:spcPct val="120000"/>
              </a:lnSpc>
              <a:buFont typeface="Arial" panose="020B0604020202020204" pitchFamily="34" charset="0"/>
              <a:buChar char="•"/>
            </a:pPr>
            <a:r>
              <a:rPr lang="zh-CN" altLang="en-US" sz="1400" dirty="0">
                <a:solidFill>
                  <a:srgbClr val="000000"/>
                </a:solidFill>
              </a:rPr>
              <a:t>外出观看洛杉矶专业戏剧演出</a:t>
            </a:r>
          </a:p>
          <a:p>
            <a:pPr marL="285750" indent="-285750">
              <a:lnSpc>
                <a:spcPct val="120000"/>
              </a:lnSpc>
              <a:buFont typeface="Arial" panose="020B0604020202020204" pitchFamily="34" charset="0"/>
              <a:buChar char="•"/>
            </a:pPr>
            <a:r>
              <a:rPr lang="zh-CN" altLang="en-US" sz="1400" dirty="0">
                <a:solidFill>
                  <a:srgbClr val="000000"/>
                </a:solidFill>
              </a:rPr>
              <a:t>教师带领学生分析现场体验</a:t>
            </a:r>
          </a:p>
          <a:p>
            <a:pPr marL="285750" indent="-285750">
              <a:lnSpc>
                <a:spcPct val="120000"/>
              </a:lnSpc>
              <a:buFont typeface="Arial" panose="020B0604020202020204" pitchFamily="34" charset="0"/>
              <a:buChar char="•"/>
            </a:pPr>
            <a:r>
              <a:rPr lang="zh-CN" altLang="en-US" sz="1400" dirty="0">
                <a:solidFill>
                  <a:srgbClr val="000000"/>
                </a:solidFill>
              </a:rPr>
              <a:t>结合所学完成最终 </a:t>
            </a:r>
            <a:r>
              <a:rPr lang="sv-SE" altLang="zh-CN" sz="1400" dirty="0">
                <a:solidFill>
                  <a:srgbClr val="000000"/>
                </a:solidFill>
              </a:rPr>
              <a:t>workshop</a:t>
            </a:r>
          </a:p>
        </p:txBody>
      </p:sp>
      <p:sp>
        <p:nvSpPr>
          <p:cNvPr id="6" name="TextBox 1">
            <a:extLst>
              <a:ext uri="{FF2B5EF4-FFF2-40B4-BE49-F238E27FC236}">
                <a16:creationId xmlns:a16="http://schemas.microsoft.com/office/drawing/2014/main" id="{D2CDA6E8-28A8-3CBC-D064-CFFB08BF8DF2}"/>
              </a:ext>
            </a:extLst>
          </p:cNvPr>
          <p:cNvSpPr txBox="1"/>
          <p:nvPr/>
        </p:nvSpPr>
        <p:spPr>
          <a:xfrm>
            <a:off x="947739" y="399171"/>
            <a:ext cx="4686942" cy="852028"/>
          </a:xfrm>
          <a:prstGeom prst="rect">
            <a:avLst/>
          </a:prstGeom>
          <a:noFill/>
        </p:spPr>
        <p:txBody>
          <a:bodyPr wrap="square" rtlCol="0">
            <a:spAutoFit/>
          </a:bodyPr>
          <a:lstStyle/>
          <a:p>
            <a:pPr>
              <a:lnSpc>
                <a:spcPts val="6500"/>
              </a:lnSpc>
            </a:pPr>
            <a:r>
              <a:rPr lang="zh-CN" altLang="en-US" sz="3200" dirty="0">
                <a:latin typeface="PINGFANG SC SEMIBOLD" panose="020B0400000000000000" pitchFamily="34" charset="-122"/>
                <a:ea typeface="PINGFANG SC SEMIBOLD" panose="020B0400000000000000" pitchFamily="34" charset="-122"/>
              </a:rPr>
              <a:t>课程特色与日程安排</a:t>
            </a:r>
            <a:endParaRPr lang="en-US" sz="3200" dirty="0">
              <a:latin typeface="PINGFANG SC SEMIBOLD" panose="020B0400000000000000" pitchFamily="34" charset="-122"/>
              <a:ea typeface="PINGFANG SC SEMIBOLD" panose="020B0400000000000000" pitchFamily="34" charset="-122"/>
            </a:endParaRPr>
          </a:p>
        </p:txBody>
      </p:sp>
      <p:cxnSp>
        <p:nvCxnSpPr>
          <p:cNvPr id="7" name="直线箭头连接符 6">
            <a:extLst>
              <a:ext uri="{FF2B5EF4-FFF2-40B4-BE49-F238E27FC236}">
                <a16:creationId xmlns:a16="http://schemas.microsoft.com/office/drawing/2014/main" id="{C65E9BD3-83B9-B0F2-59E7-56B90F6D78AF}"/>
              </a:ext>
            </a:extLst>
          </p:cNvPr>
          <p:cNvCxnSpPr>
            <a:cxnSpLocks/>
          </p:cNvCxnSpPr>
          <p:nvPr/>
        </p:nvCxnSpPr>
        <p:spPr>
          <a:xfrm>
            <a:off x="6096000" y="1042055"/>
            <a:ext cx="0" cy="53895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文本框 8">
            <a:extLst>
              <a:ext uri="{FF2B5EF4-FFF2-40B4-BE49-F238E27FC236}">
                <a16:creationId xmlns:a16="http://schemas.microsoft.com/office/drawing/2014/main" id="{2940E5A6-614C-0266-C87F-E08F63AE0BBE}"/>
              </a:ext>
            </a:extLst>
          </p:cNvPr>
          <p:cNvSpPr txBox="1"/>
          <p:nvPr/>
        </p:nvSpPr>
        <p:spPr>
          <a:xfrm>
            <a:off x="887143" y="1851702"/>
            <a:ext cx="5034886" cy="337701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1600" b="1" dirty="0">
                <a:solidFill>
                  <a:srgbClr val="C00000"/>
                </a:solidFill>
              </a:rPr>
              <a:t>完整的表演基础框架</a:t>
            </a:r>
            <a:r>
              <a:rPr lang="zh-CN" altLang="en-US" sz="1600" dirty="0">
                <a:solidFill>
                  <a:srgbClr val="C00000"/>
                </a:solidFill>
              </a:rPr>
              <a:t>：</a:t>
            </a:r>
            <a:r>
              <a:rPr lang="zh-CN" altLang="en-US" sz="1600" dirty="0"/>
              <a:t>从 </a:t>
            </a:r>
            <a:r>
              <a:rPr lang="sv-SE" altLang="zh-CN" sz="1600" dirty="0" err="1"/>
              <a:t>movement</a:t>
            </a:r>
            <a:r>
              <a:rPr lang="sv-SE" altLang="zh-CN" sz="1600" dirty="0"/>
              <a:t> </a:t>
            </a:r>
            <a:r>
              <a:rPr lang="zh-CN" altLang="en-US" sz="1600" dirty="0"/>
              <a:t>与 </a:t>
            </a:r>
            <a:r>
              <a:rPr lang="sv-SE" altLang="zh-CN" sz="1600" dirty="0"/>
              <a:t>voice </a:t>
            </a:r>
            <a:r>
              <a:rPr lang="zh-CN" altLang="en-US" sz="1600" dirty="0"/>
              <a:t>到 </a:t>
            </a:r>
            <a:r>
              <a:rPr lang="sv-SE" altLang="zh-CN" sz="1600" dirty="0"/>
              <a:t>text </a:t>
            </a:r>
            <a:r>
              <a:rPr lang="zh-CN" altLang="en-US" sz="1600" dirty="0"/>
              <a:t>分析、</a:t>
            </a:r>
            <a:r>
              <a:rPr lang="sv-SE" altLang="zh-CN" sz="1600" dirty="0" err="1"/>
              <a:t>scene</a:t>
            </a:r>
            <a:r>
              <a:rPr lang="sv-SE" altLang="zh-CN" sz="1600" dirty="0"/>
              <a:t> </a:t>
            </a:r>
            <a:r>
              <a:rPr lang="sv-SE" altLang="zh-CN" sz="1600" dirty="0" err="1"/>
              <a:t>study</a:t>
            </a:r>
            <a:r>
              <a:rPr lang="zh-CN" altLang="en-US" sz="1600" dirty="0"/>
              <a:t>与镜头表演，形成一条连续的训练线</a:t>
            </a:r>
            <a:endParaRPr lang="en-US" altLang="zh-CN" sz="1600" dirty="0"/>
          </a:p>
          <a:p>
            <a:pPr marL="285750" indent="-285750">
              <a:lnSpc>
                <a:spcPct val="150000"/>
              </a:lnSpc>
              <a:buFont typeface="Arial" panose="020B0604020202020204" pitchFamily="34" charset="0"/>
              <a:buChar char="•"/>
            </a:pPr>
            <a:r>
              <a:rPr lang="zh-CN" altLang="en-US" sz="1600" b="1" dirty="0">
                <a:solidFill>
                  <a:srgbClr val="C00000"/>
                </a:solidFill>
              </a:rPr>
              <a:t>强调 </a:t>
            </a:r>
            <a:r>
              <a:rPr lang="sv-SE" altLang="zh-CN" sz="1600" b="1" dirty="0">
                <a:solidFill>
                  <a:srgbClr val="C00000"/>
                </a:solidFill>
              </a:rPr>
              <a:t>process </a:t>
            </a:r>
            <a:r>
              <a:rPr lang="zh-CN" altLang="en-US" sz="1600" b="1" dirty="0">
                <a:solidFill>
                  <a:srgbClr val="C00000"/>
                </a:solidFill>
              </a:rPr>
              <a:t>而非只看结果</a:t>
            </a:r>
            <a:r>
              <a:rPr lang="zh-CN" altLang="en-US" sz="1600" dirty="0">
                <a:solidFill>
                  <a:srgbClr val="C00000"/>
                </a:solidFill>
              </a:rPr>
              <a:t>：</a:t>
            </a:r>
            <a:r>
              <a:rPr lang="zh-CN" altLang="en-US" sz="1600" dirty="0"/>
              <a:t>通过 </a:t>
            </a:r>
            <a:r>
              <a:rPr lang="sv-SE" altLang="zh-CN" sz="1600" dirty="0" err="1"/>
              <a:t>self</a:t>
            </a:r>
            <a:r>
              <a:rPr lang="sv-SE" altLang="zh-CN" sz="1600" dirty="0"/>
              <a:t>-tape </a:t>
            </a:r>
            <a:r>
              <a:rPr lang="sv-SE" altLang="zh-CN" sz="1600" dirty="0" err="1"/>
              <a:t>review</a:t>
            </a:r>
            <a:r>
              <a:rPr lang="zh-CN" altLang="sv-SE" sz="1600" dirty="0"/>
              <a:t>、</a:t>
            </a:r>
            <a:r>
              <a:rPr lang="zh-CN" altLang="en-US" sz="1600" dirty="0"/>
              <a:t>阶段性的 </a:t>
            </a:r>
            <a:r>
              <a:rPr lang="sv-SE" altLang="zh-CN" sz="1600" dirty="0" err="1"/>
              <a:t>sharing</a:t>
            </a:r>
            <a:r>
              <a:rPr lang="sv-SE" altLang="zh-CN" sz="1600" dirty="0"/>
              <a:t> </a:t>
            </a:r>
            <a:r>
              <a:rPr lang="zh-CN" altLang="en-US" sz="1600" dirty="0"/>
              <a:t>和最终 </a:t>
            </a:r>
            <a:r>
              <a:rPr lang="sv-SE" altLang="zh-CN" sz="1600" dirty="0"/>
              <a:t>workshop</a:t>
            </a:r>
            <a:r>
              <a:rPr lang="zh-CN" altLang="sv-SE" sz="1600" dirty="0"/>
              <a:t>，</a:t>
            </a:r>
            <a:r>
              <a:rPr lang="zh-CN" altLang="en-US" sz="1600" dirty="0"/>
              <a:t>学生会多次接受反馈，见证自己的成长曲线</a:t>
            </a:r>
            <a:endParaRPr lang="en-US" altLang="zh-CN" sz="1600" dirty="0"/>
          </a:p>
          <a:p>
            <a:pPr marL="285750" indent="-285750">
              <a:lnSpc>
                <a:spcPct val="150000"/>
              </a:lnSpc>
              <a:buFont typeface="Arial" panose="020B0604020202020204" pitchFamily="34" charset="0"/>
              <a:buChar char="•"/>
            </a:pPr>
            <a:r>
              <a:rPr lang="zh-CN" altLang="en-US" sz="1600" b="1" dirty="0">
                <a:solidFill>
                  <a:srgbClr val="C00000"/>
                </a:solidFill>
              </a:rPr>
              <a:t>强 </a:t>
            </a:r>
            <a:r>
              <a:rPr lang="sv-SE" altLang="zh-CN" sz="1600" b="1" dirty="0">
                <a:solidFill>
                  <a:srgbClr val="C00000"/>
                </a:solidFill>
              </a:rPr>
              <a:t>ensemble </a:t>
            </a:r>
            <a:r>
              <a:rPr lang="zh-CN" altLang="en-US" sz="1600" b="1" dirty="0">
                <a:solidFill>
                  <a:srgbClr val="C00000"/>
                </a:solidFill>
              </a:rPr>
              <a:t>体验</a:t>
            </a:r>
            <a:r>
              <a:rPr lang="zh-CN" altLang="en-US" sz="1600" dirty="0">
                <a:solidFill>
                  <a:srgbClr val="C00000"/>
                </a:solidFill>
              </a:rPr>
              <a:t>：</a:t>
            </a:r>
            <a:r>
              <a:rPr lang="zh-CN" altLang="en-US" sz="1600" dirty="0"/>
              <a:t>三、四周大量 </a:t>
            </a:r>
            <a:r>
              <a:rPr lang="sv-SE" altLang="zh-CN" sz="1600" dirty="0"/>
              <a:t>ensemble </a:t>
            </a:r>
            <a:r>
              <a:rPr lang="zh-CN" altLang="en-US" sz="1600" dirty="0"/>
              <a:t>工作与剧场观演，让学生理解“在剧团中合作”的实际含义，而不只停留在个人技巧。</a:t>
            </a:r>
          </a:p>
        </p:txBody>
      </p:sp>
    </p:spTree>
    <p:extLst>
      <p:ext uri="{BB962C8B-B14F-4D97-AF65-F5344CB8AC3E}">
        <p14:creationId xmlns:p14="http://schemas.microsoft.com/office/powerpoint/2010/main" val="2806703448"/>
      </p:ext>
    </p:extLst>
  </p:cSld>
  <p:clrMapOvr>
    <a:masterClrMapping/>
  </p:clrMapOvr>
</p:sld>
</file>

<file path=ppt/theme/theme1.xml><?xml version="1.0" encoding="utf-8"?>
<a:theme xmlns:a="http://schemas.openxmlformats.org/drawingml/2006/main" name="Office Theme">
  <a:themeElements>
    <a:clrScheme name="Corporate 5">
      <a:dk1>
        <a:srgbClr val="000000"/>
      </a:dk1>
      <a:lt1>
        <a:srgbClr val="FFFFFF"/>
      </a:lt1>
      <a:dk2>
        <a:srgbClr val="000000"/>
      </a:dk2>
      <a:lt2>
        <a:srgbClr val="FFFFFF"/>
      </a:lt2>
      <a:accent1>
        <a:srgbClr val="CC0000"/>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Pitchdeck">
      <a:majorFont>
        <a:latin typeface="Clash Grotesk Medium"/>
        <a:ea typeface=""/>
        <a:cs typeface=""/>
      </a:majorFont>
      <a:minorFont>
        <a:latin typeface="Clash Grotes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orporate 5">
    <a:dk1>
      <a:srgbClr val="000000"/>
    </a:dk1>
    <a:lt1>
      <a:srgbClr val="FFFFFF"/>
    </a:lt1>
    <a:dk2>
      <a:srgbClr val="000000"/>
    </a:dk2>
    <a:lt2>
      <a:srgbClr val="FFFFFF"/>
    </a:lt2>
    <a:accent1>
      <a:srgbClr val="CC0000"/>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emplate/>
  <TotalTime>3761</TotalTime>
  <Words>1904</Words>
  <Application>Microsoft Macintosh PowerPoint</Application>
  <PresentationFormat>宽屏</PresentationFormat>
  <Paragraphs>166</Paragraphs>
  <Slides>12</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vt:i4>
      </vt:variant>
    </vt:vector>
  </HeadingPairs>
  <TitlesOfParts>
    <vt:vector size="21" baseType="lpstr">
      <vt:lpstr>HarmonyOS Sans SC Black</vt:lpstr>
      <vt:lpstr>-webkit-standard</vt:lpstr>
      <vt:lpstr>PingFang SC</vt:lpstr>
      <vt:lpstr>HarmonyOS Sans SC Medium</vt:lpstr>
      <vt:lpstr>Arial</vt:lpstr>
      <vt:lpstr>SimHei</vt:lpstr>
      <vt:lpstr>PINGFANG SC SEMIBOLD</vt:lpstr>
      <vt:lpstr>等线</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Revanda Aditya Al Malik</dc:creator>
  <cp:lastModifiedBy>Xiaoye Liang</cp:lastModifiedBy>
  <cp:revision>28</cp:revision>
  <dcterms:created xsi:type="dcterms:W3CDTF">2024-07-16T02:38:58Z</dcterms:created>
  <dcterms:modified xsi:type="dcterms:W3CDTF">2025-12-11T21:25:26Z</dcterms:modified>
</cp:coreProperties>
</file>

<file path=docProps/thumbnail.jpeg>
</file>